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diagrams/layout2.xml" ContentType="application/vnd.openxmlformats-officedocument.drawingml.diagram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diagrams/colors1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handoutMasterIdLst>
    <p:handoutMasterId r:id="rId65"/>
  </p:handoutMasterIdLst>
  <p:sldIdLst>
    <p:sldId id="471" r:id="rId2"/>
    <p:sldId id="470" r:id="rId3"/>
    <p:sldId id="475" r:id="rId4"/>
    <p:sldId id="472" r:id="rId5"/>
    <p:sldId id="473" r:id="rId6"/>
    <p:sldId id="476" r:id="rId7"/>
    <p:sldId id="477" r:id="rId8"/>
    <p:sldId id="478" r:id="rId9"/>
    <p:sldId id="483" r:id="rId10"/>
    <p:sldId id="484" r:id="rId11"/>
    <p:sldId id="486" r:id="rId12"/>
    <p:sldId id="487" r:id="rId13"/>
    <p:sldId id="559" r:id="rId14"/>
    <p:sldId id="490" r:id="rId15"/>
    <p:sldId id="560" r:id="rId16"/>
    <p:sldId id="561" r:id="rId17"/>
    <p:sldId id="562" r:id="rId18"/>
    <p:sldId id="563" r:id="rId19"/>
    <p:sldId id="564" r:id="rId20"/>
    <p:sldId id="565" r:id="rId21"/>
    <p:sldId id="495" r:id="rId22"/>
    <p:sldId id="496" r:id="rId23"/>
    <p:sldId id="497" r:id="rId24"/>
    <p:sldId id="498" r:id="rId25"/>
    <p:sldId id="499" r:id="rId26"/>
    <p:sldId id="500" r:id="rId27"/>
    <p:sldId id="501" r:id="rId28"/>
    <p:sldId id="502" r:id="rId29"/>
    <p:sldId id="503" r:id="rId30"/>
    <p:sldId id="504" r:id="rId31"/>
    <p:sldId id="505" r:id="rId32"/>
    <p:sldId id="506" r:id="rId33"/>
    <p:sldId id="507" r:id="rId34"/>
    <p:sldId id="508" r:id="rId35"/>
    <p:sldId id="566" r:id="rId36"/>
    <p:sldId id="567" r:id="rId37"/>
    <p:sldId id="568" r:id="rId38"/>
    <p:sldId id="569" r:id="rId39"/>
    <p:sldId id="570" r:id="rId40"/>
    <p:sldId id="571" r:id="rId41"/>
    <p:sldId id="573" r:id="rId42"/>
    <p:sldId id="532" r:id="rId43"/>
    <p:sldId id="533" r:id="rId44"/>
    <p:sldId id="574" r:id="rId45"/>
    <p:sldId id="547" r:id="rId46"/>
    <p:sldId id="575" r:id="rId47"/>
    <p:sldId id="576" r:id="rId48"/>
    <p:sldId id="582" r:id="rId49"/>
    <p:sldId id="583" r:id="rId50"/>
    <p:sldId id="584" r:id="rId51"/>
    <p:sldId id="585" r:id="rId52"/>
    <p:sldId id="587" r:id="rId53"/>
    <p:sldId id="586" r:id="rId54"/>
    <p:sldId id="588" r:id="rId55"/>
    <p:sldId id="591" r:id="rId56"/>
    <p:sldId id="589" r:id="rId57"/>
    <p:sldId id="590" r:id="rId58"/>
    <p:sldId id="592" r:id="rId59"/>
    <p:sldId id="581" r:id="rId60"/>
    <p:sldId id="593" r:id="rId61"/>
    <p:sldId id="578" r:id="rId62"/>
    <p:sldId id="579" r:id="rId63"/>
  </p:sldIdLst>
  <p:sldSz cx="10080625" cy="6840538"/>
  <p:notesSz cx="9144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6699FF"/>
    <a:srgbClr val="CCCCFF"/>
    <a:srgbClr val="3333FF"/>
    <a:srgbClr val="3366FF"/>
    <a:srgbClr val="6600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2" autoAdjust="0"/>
    <p:restoredTop sz="91180" autoAdjust="0"/>
  </p:normalViewPr>
  <p:slideViewPr>
    <p:cSldViewPr>
      <p:cViewPr>
        <p:scale>
          <a:sx n="50" d="100"/>
          <a:sy n="50" d="100"/>
        </p:scale>
        <p:origin x="-1998" y="-762"/>
      </p:cViewPr>
      <p:guideLst>
        <p:guide orient="horz" pos="2155"/>
        <p:guide pos="238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920"/>
    </p:cViewPr>
  </p:sorterViewPr>
  <p:notesViewPr>
    <p:cSldViewPr>
      <p:cViewPr varScale="1">
        <p:scale>
          <a:sx n="59" d="100"/>
          <a:sy n="59" d="100"/>
        </p:scale>
        <p:origin x="-2068" y="-68"/>
      </p:cViewPr>
      <p:guideLst>
        <p:guide orient="horz" pos="2880"/>
        <p:guide pos="288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2EF3C7-ABC5-4D9E-BE64-3970962C0207}" type="doc">
      <dgm:prSet loTypeId="urn:microsoft.com/office/officeart/2008/layout/AscendingPictureAccentProcess" loCatId="picture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112F163A-072E-4BE2-8D2D-B2937829DCE4}">
      <dgm:prSet phldrT="[文本]"/>
      <dgm:spPr/>
      <dgm:t>
        <a:bodyPr/>
        <a:lstStyle/>
        <a:p>
          <a:r>
            <a:rPr lang="zh-CN" altLang="en-US" b="1" dirty="0" smtClean="0">
              <a:latin typeface="黑体" pitchFamily="49" charset="-122"/>
              <a:ea typeface="黑体" pitchFamily="49" charset="-122"/>
            </a:rPr>
            <a:t>重点问题</a:t>
          </a:r>
          <a:endParaRPr lang="zh-CN" altLang="en-US" b="1" dirty="0">
            <a:latin typeface="黑体" pitchFamily="49" charset="-122"/>
            <a:ea typeface="黑体" pitchFamily="49" charset="-122"/>
          </a:endParaRPr>
        </a:p>
      </dgm:t>
    </dgm:pt>
    <dgm:pt modelId="{2540E224-9A14-4059-B39E-205A596DB01D}" type="parTrans" cxnId="{93E9820E-F119-42C4-AEA2-3ACC1B9E64DD}">
      <dgm:prSet/>
      <dgm:spPr/>
      <dgm:t>
        <a:bodyPr/>
        <a:lstStyle/>
        <a:p>
          <a:endParaRPr lang="zh-CN" altLang="en-US"/>
        </a:p>
      </dgm:t>
    </dgm:pt>
    <dgm:pt modelId="{93D84BD7-A1AF-43EF-9076-744CDC955D8D}" type="sibTrans" cxnId="{93E9820E-F119-42C4-AEA2-3ACC1B9E64DD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2000" r="-12000"/>
          </a:stretch>
        </a:blipFill>
      </dgm:spPr>
      <dgm:t>
        <a:bodyPr/>
        <a:lstStyle/>
        <a:p>
          <a:endParaRPr lang="zh-CN" altLang="en-US"/>
        </a:p>
      </dgm:t>
    </dgm:pt>
    <dgm:pt modelId="{C58D107B-4C2F-40B3-AEB4-159B39ADBBB1}">
      <dgm:prSet phldrT="[文本]"/>
      <dgm:spPr/>
      <dgm:t>
        <a:bodyPr/>
        <a:lstStyle/>
        <a:p>
          <a:r>
            <a:rPr lang="zh-CN" altLang="en-US" b="1" dirty="0" smtClean="0">
              <a:latin typeface="黑体" pitchFamily="49" charset="-122"/>
              <a:ea typeface="黑体" pitchFamily="49" charset="-122"/>
            </a:rPr>
            <a:t>友情提示</a:t>
          </a:r>
          <a:endParaRPr lang="zh-CN" altLang="en-US" b="1" dirty="0">
            <a:latin typeface="黑体" pitchFamily="49" charset="-122"/>
            <a:ea typeface="黑体" pitchFamily="49" charset="-122"/>
          </a:endParaRPr>
        </a:p>
      </dgm:t>
    </dgm:pt>
    <dgm:pt modelId="{C969CFF7-E7D9-42FD-9FF6-7F276C6319DB}" type="parTrans" cxnId="{053A2ED3-70C4-4BB3-AB40-D56581EEB9E2}">
      <dgm:prSet/>
      <dgm:spPr/>
      <dgm:t>
        <a:bodyPr/>
        <a:lstStyle/>
        <a:p>
          <a:endParaRPr lang="zh-CN" altLang="en-US"/>
        </a:p>
      </dgm:t>
    </dgm:pt>
    <dgm:pt modelId="{9BBFAB10-F35B-48C7-970B-9A3B1CDE7909}" type="sibTrans" cxnId="{053A2ED3-70C4-4BB3-AB40-D56581EEB9E2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2000" r="-12000"/>
          </a:stretch>
        </a:blipFill>
      </dgm:spPr>
      <dgm:t>
        <a:bodyPr/>
        <a:lstStyle/>
        <a:p>
          <a:endParaRPr lang="zh-CN" altLang="en-US"/>
        </a:p>
      </dgm:t>
    </dgm:pt>
    <dgm:pt modelId="{C9318147-0A17-404E-8FA0-B9BD1A9BB8AB}" type="pres">
      <dgm:prSet presAssocID="{3D2EF3C7-ABC5-4D9E-BE64-3970962C0207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zh-CN" altLang="en-US"/>
        </a:p>
      </dgm:t>
    </dgm:pt>
    <dgm:pt modelId="{2C524551-926D-41B4-9687-CD4B529ECDCF}" type="pres">
      <dgm:prSet presAssocID="{3D2EF3C7-ABC5-4D9E-BE64-3970962C0207}" presName="dot1" presStyleLbl="alignNode1" presStyleIdx="0" presStyleCnt="10"/>
      <dgm:spPr/>
    </dgm:pt>
    <dgm:pt modelId="{EAEC37A9-42C9-4752-95ED-4DA25439EC02}" type="pres">
      <dgm:prSet presAssocID="{3D2EF3C7-ABC5-4D9E-BE64-3970962C0207}" presName="dot2" presStyleLbl="alignNode1" presStyleIdx="1" presStyleCnt="10"/>
      <dgm:spPr/>
    </dgm:pt>
    <dgm:pt modelId="{9A95F362-8423-4C3F-A1B7-AB3B5859D254}" type="pres">
      <dgm:prSet presAssocID="{3D2EF3C7-ABC5-4D9E-BE64-3970962C0207}" presName="dot3" presStyleLbl="alignNode1" presStyleIdx="2" presStyleCnt="10"/>
      <dgm:spPr/>
    </dgm:pt>
    <dgm:pt modelId="{572B0E54-DDC3-4986-8C98-AFCEAB850BA0}" type="pres">
      <dgm:prSet presAssocID="{3D2EF3C7-ABC5-4D9E-BE64-3970962C0207}" presName="dotArrow1" presStyleLbl="alignNode1" presStyleIdx="3" presStyleCnt="10"/>
      <dgm:spPr/>
    </dgm:pt>
    <dgm:pt modelId="{657BF654-D92D-425E-B562-153619140D96}" type="pres">
      <dgm:prSet presAssocID="{3D2EF3C7-ABC5-4D9E-BE64-3970962C0207}" presName="dotArrow2" presStyleLbl="alignNode1" presStyleIdx="4" presStyleCnt="10"/>
      <dgm:spPr/>
    </dgm:pt>
    <dgm:pt modelId="{A13910A9-A813-46DE-95C4-E781240515E7}" type="pres">
      <dgm:prSet presAssocID="{3D2EF3C7-ABC5-4D9E-BE64-3970962C0207}" presName="dotArrow3" presStyleLbl="alignNode1" presStyleIdx="5" presStyleCnt="10"/>
      <dgm:spPr/>
    </dgm:pt>
    <dgm:pt modelId="{4A72AF82-7221-49BD-BE85-409A2139E577}" type="pres">
      <dgm:prSet presAssocID="{3D2EF3C7-ABC5-4D9E-BE64-3970962C0207}" presName="dotArrow4" presStyleLbl="alignNode1" presStyleIdx="6" presStyleCnt="10"/>
      <dgm:spPr/>
    </dgm:pt>
    <dgm:pt modelId="{74D81AC8-93CA-4EA4-A872-D74624C3C110}" type="pres">
      <dgm:prSet presAssocID="{3D2EF3C7-ABC5-4D9E-BE64-3970962C0207}" presName="dotArrow5" presStyleLbl="alignNode1" presStyleIdx="7" presStyleCnt="10"/>
      <dgm:spPr/>
    </dgm:pt>
    <dgm:pt modelId="{06B103FC-3E08-4879-922F-9FF327659CEE}" type="pres">
      <dgm:prSet presAssocID="{3D2EF3C7-ABC5-4D9E-BE64-3970962C0207}" presName="dotArrow6" presStyleLbl="alignNode1" presStyleIdx="8" presStyleCnt="10"/>
      <dgm:spPr/>
    </dgm:pt>
    <dgm:pt modelId="{6DFEA4E5-824C-43FC-8494-3B7CB26A1C76}" type="pres">
      <dgm:prSet presAssocID="{3D2EF3C7-ABC5-4D9E-BE64-3970962C0207}" presName="dotArrow7" presStyleLbl="alignNode1" presStyleIdx="9" presStyleCnt="10"/>
      <dgm:spPr/>
    </dgm:pt>
    <dgm:pt modelId="{A847DF3D-0484-4425-B40C-EDCA1541B74C}" type="pres">
      <dgm:prSet presAssocID="{112F163A-072E-4BE2-8D2D-B2937829DCE4}" presName="parTx1" presStyleLbl="node1" presStyleIdx="0" presStyleCnt="2"/>
      <dgm:spPr/>
      <dgm:t>
        <a:bodyPr/>
        <a:lstStyle/>
        <a:p>
          <a:endParaRPr lang="zh-CN" altLang="en-US"/>
        </a:p>
      </dgm:t>
    </dgm:pt>
    <dgm:pt modelId="{9DD2960B-B9D6-436F-A93F-9E92DF53ED65}" type="pres">
      <dgm:prSet presAssocID="{93D84BD7-A1AF-43EF-9076-744CDC955D8D}" presName="picture1" presStyleCnt="0"/>
      <dgm:spPr/>
    </dgm:pt>
    <dgm:pt modelId="{F20F70CA-66C3-436A-AC35-04EBF4411DF8}" type="pres">
      <dgm:prSet presAssocID="{93D84BD7-A1AF-43EF-9076-744CDC955D8D}" presName="imageRepeatNode" presStyleLbl="fgImgPlace1" presStyleIdx="0" presStyleCnt="2"/>
      <dgm:spPr/>
      <dgm:t>
        <a:bodyPr/>
        <a:lstStyle/>
        <a:p>
          <a:endParaRPr lang="zh-CN" altLang="en-US"/>
        </a:p>
      </dgm:t>
    </dgm:pt>
    <dgm:pt modelId="{AFDCDE21-11F3-4343-A6D3-00BBDFE9D3A2}" type="pres">
      <dgm:prSet presAssocID="{C58D107B-4C2F-40B3-AEB4-159B39ADBBB1}" presName="parTx2" presStyleLbl="node1" presStyleIdx="1" presStyleCnt="2"/>
      <dgm:spPr/>
      <dgm:t>
        <a:bodyPr/>
        <a:lstStyle/>
        <a:p>
          <a:endParaRPr lang="zh-CN" altLang="en-US"/>
        </a:p>
      </dgm:t>
    </dgm:pt>
    <dgm:pt modelId="{C22556EB-9A44-41EE-97BF-FEE5851FEC37}" type="pres">
      <dgm:prSet presAssocID="{9BBFAB10-F35B-48C7-970B-9A3B1CDE7909}" presName="picture2" presStyleCnt="0"/>
      <dgm:spPr/>
    </dgm:pt>
    <dgm:pt modelId="{576994C0-5804-4FCF-B909-7B7D23DD6E3C}" type="pres">
      <dgm:prSet presAssocID="{9BBFAB10-F35B-48C7-970B-9A3B1CDE7909}" presName="imageRepeatNode" presStyleLbl="fgImgPlace1" presStyleIdx="1" presStyleCnt="2"/>
      <dgm:spPr/>
      <dgm:t>
        <a:bodyPr/>
        <a:lstStyle/>
        <a:p>
          <a:endParaRPr lang="zh-CN" altLang="en-US"/>
        </a:p>
      </dgm:t>
    </dgm:pt>
  </dgm:ptLst>
  <dgm:cxnLst>
    <dgm:cxn modelId="{075DDE67-0B3A-4B24-B62F-CED590B35EA2}" type="presOf" srcId="{93D84BD7-A1AF-43EF-9076-744CDC955D8D}" destId="{F20F70CA-66C3-436A-AC35-04EBF4411DF8}" srcOrd="0" destOrd="0" presId="urn:microsoft.com/office/officeart/2008/layout/AscendingPictureAccentProcess"/>
    <dgm:cxn modelId="{195B6FE2-8383-4730-9A35-F58BBD71A784}" type="presOf" srcId="{C58D107B-4C2F-40B3-AEB4-159B39ADBBB1}" destId="{AFDCDE21-11F3-4343-A6D3-00BBDFE9D3A2}" srcOrd="0" destOrd="0" presId="urn:microsoft.com/office/officeart/2008/layout/AscendingPictureAccentProcess"/>
    <dgm:cxn modelId="{93E9820E-F119-42C4-AEA2-3ACC1B9E64DD}" srcId="{3D2EF3C7-ABC5-4D9E-BE64-3970962C0207}" destId="{112F163A-072E-4BE2-8D2D-B2937829DCE4}" srcOrd="0" destOrd="0" parTransId="{2540E224-9A14-4059-B39E-205A596DB01D}" sibTransId="{93D84BD7-A1AF-43EF-9076-744CDC955D8D}"/>
    <dgm:cxn modelId="{CD509D91-1AB4-406F-8E55-2A7C2895FB2C}" type="presOf" srcId="{3D2EF3C7-ABC5-4D9E-BE64-3970962C0207}" destId="{C9318147-0A17-404E-8FA0-B9BD1A9BB8AB}" srcOrd="0" destOrd="0" presId="urn:microsoft.com/office/officeart/2008/layout/AscendingPictureAccentProcess"/>
    <dgm:cxn modelId="{053A2ED3-70C4-4BB3-AB40-D56581EEB9E2}" srcId="{3D2EF3C7-ABC5-4D9E-BE64-3970962C0207}" destId="{C58D107B-4C2F-40B3-AEB4-159B39ADBBB1}" srcOrd="1" destOrd="0" parTransId="{C969CFF7-E7D9-42FD-9FF6-7F276C6319DB}" sibTransId="{9BBFAB10-F35B-48C7-970B-9A3B1CDE7909}"/>
    <dgm:cxn modelId="{A565B881-DD9D-4E2A-810E-E090419316F8}" type="presOf" srcId="{112F163A-072E-4BE2-8D2D-B2937829DCE4}" destId="{A847DF3D-0484-4425-B40C-EDCA1541B74C}" srcOrd="0" destOrd="0" presId="urn:microsoft.com/office/officeart/2008/layout/AscendingPictureAccentProcess"/>
    <dgm:cxn modelId="{086A4CA3-7C8E-4EF9-BFD2-232BD5D3E80F}" type="presOf" srcId="{9BBFAB10-F35B-48C7-970B-9A3B1CDE7909}" destId="{576994C0-5804-4FCF-B909-7B7D23DD6E3C}" srcOrd="0" destOrd="0" presId="urn:microsoft.com/office/officeart/2008/layout/AscendingPictureAccentProcess"/>
    <dgm:cxn modelId="{F7A85B9D-7007-4C46-8109-B5BDA9888223}" type="presParOf" srcId="{C9318147-0A17-404E-8FA0-B9BD1A9BB8AB}" destId="{2C524551-926D-41B4-9687-CD4B529ECDCF}" srcOrd="0" destOrd="0" presId="urn:microsoft.com/office/officeart/2008/layout/AscendingPictureAccentProcess"/>
    <dgm:cxn modelId="{2A72A577-0804-4383-9A4D-E1E7033D14D7}" type="presParOf" srcId="{C9318147-0A17-404E-8FA0-B9BD1A9BB8AB}" destId="{EAEC37A9-42C9-4752-95ED-4DA25439EC02}" srcOrd="1" destOrd="0" presId="urn:microsoft.com/office/officeart/2008/layout/AscendingPictureAccentProcess"/>
    <dgm:cxn modelId="{E6204579-A142-40C2-9359-34B765DA8CFD}" type="presParOf" srcId="{C9318147-0A17-404E-8FA0-B9BD1A9BB8AB}" destId="{9A95F362-8423-4C3F-A1B7-AB3B5859D254}" srcOrd="2" destOrd="0" presId="urn:microsoft.com/office/officeart/2008/layout/AscendingPictureAccentProcess"/>
    <dgm:cxn modelId="{12CF13EF-F186-4D9A-91C1-A7896AD5FFC8}" type="presParOf" srcId="{C9318147-0A17-404E-8FA0-B9BD1A9BB8AB}" destId="{572B0E54-DDC3-4986-8C98-AFCEAB850BA0}" srcOrd="3" destOrd="0" presId="urn:microsoft.com/office/officeart/2008/layout/AscendingPictureAccentProcess"/>
    <dgm:cxn modelId="{26B050C8-52A4-4A6A-BBCE-E3DF12036396}" type="presParOf" srcId="{C9318147-0A17-404E-8FA0-B9BD1A9BB8AB}" destId="{657BF654-D92D-425E-B562-153619140D96}" srcOrd="4" destOrd="0" presId="urn:microsoft.com/office/officeart/2008/layout/AscendingPictureAccentProcess"/>
    <dgm:cxn modelId="{F12DD6B6-EE23-4EC0-ACCE-91F1F63CC39A}" type="presParOf" srcId="{C9318147-0A17-404E-8FA0-B9BD1A9BB8AB}" destId="{A13910A9-A813-46DE-95C4-E781240515E7}" srcOrd="5" destOrd="0" presId="urn:microsoft.com/office/officeart/2008/layout/AscendingPictureAccentProcess"/>
    <dgm:cxn modelId="{6D7AA093-BBD9-4F77-B256-05D266255FA5}" type="presParOf" srcId="{C9318147-0A17-404E-8FA0-B9BD1A9BB8AB}" destId="{4A72AF82-7221-49BD-BE85-409A2139E577}" srcOrd="6" destOrd="0" presId="urn:microsoft.com/office/officeart/2008/layout/AscendingPictureAccentProcess"/>
    <dgm:cxn modelId="{62142358-8A87-4C5E-AADF-CE9723B18301}" type="presParOf" srcId="{C9318147-0A17-404E-8FA0-B9BD1A9BB8AB}" destId="{74D81AC8-93CA-4EA4-A872-D74624C3C110}" srcOrd="7" destOrd="0" presId="urn:microsoft.com/office/officeart/2008/layout/AscendingPictureAccentProcess"/>
    <dgm:cxn modelId="{7B01FC67-9DCB-4CA6-A692-394F95A50E2E}" type="presParOf" srcId="{C9318147-0A17-404E-8FA0-B9BD1A9BB8AB}" destId="{06B103FC-3E08-4879-922F-9FF327659CEE}" srcOrd="8" destOrd="0" presId="urn:microsoft.com/office/officeart/2008/layout/AscendingPictureAccentProcess"/>
    <dgm:cxn modelId="{73FE0A23-4D10-468F-ADE6-1ED64BBFDA83}" type="presParOf" srcId="{C9318147-0A17-404E-8FA0-B9BD1A9BB8AB}" destId="{6DFEA4E5-824C-43FC-8494-3B7CB26A1C76}" srcOrd="9" destOrd="0" presId="urn:microsoft.com/office/officeart/2008/layout/AscendingPictureAccentProcess"/>
    <dgm:cxn modelId="{DBDB9DFE-2E21-4785-9CC3-B504CFCBB6B1}" type="presParOf" srcId="{C9318147-0A17-404E-8FA0-B9BD1A9BB8AB}" destId="{A847DF3D-0484-4425-B40C-EDCA1541B74C}" srcOrd="10" destOrd="0" presId="urn:microsoft.com/office/officeart/2008/layout/AscendingPictureAccentProcess"/>
    <dgm:cxn modelId="{FEF86DC7-B67B-4224-8A32-330165188482}" type="presParOf" srcId="{C9318147-0A17-404E-8FA0-B9BD1A9BB8AB}" destId="{9DD2960B-B9D6-436F-A93F-9E92DF53ED65}" srcOrd="11" destOrd="0" presId="urn:microsoft.com/office/officeart/2008/layout/AscendingPictureAccentProcess"/>
    <dgm:cxn modelId="{94D868B9-9B13-434F-998F-1224BD0C88F7}" type="presParOf" srcId="{9DD2960B-B9D6-436F-A93F-9E92DF53ED65}" destId="{F20F70CA-66C3-436A-AC35-04EBF4411DF8}" srcOrd="0" destOrd="0" presId="urn:microsoft.com/office/officeart/2008/layout/AscendingPictureAccentProcess"/>
    <dgm:cxn modelId="{4AF45078-7953-49C3-90CB-C6F0CCBFB869}" type="presParOf" srcId="{C9318147-0A17-404E-8FA0-B9BD1A9BB8AB}" destId="{AFDCDE21-11F3-4343-A6D3-00BBDFE9D3A2}" srcOrd="12" destOrd="0" presId="urn:microsoft.com/office/officeart/2008/layout/AscendingPictureAccentProcess"/>
    <dgm:cxn modelId="{70FFBB9A-D37E-4C3F-BA6A-BC1759DAACA6}" type="presParOf" srcId="{C9318147-0A17-404E-8FA0-B9BD1A9BB8AB}" destId="{C22556EB-9A44-41EE-97BF-FEE5851FEC37}" srcOrd="13" destOrd="0" presId="urn:microsoft.com/office/officeart/2008/layout/AscendingPictureAccentProcess"/>
    <dgm:cxn modelId="{511CE7A6-92B5-4055-AB06-8E39D3040F4D}" type="presParOf" srcId="{C22556EB-9A44-41EE-97BF-FEE5851FEC37}" destId="{576994C0-5804-4FCF-B909-7B7D23DD6E3C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4AB6C14-0075-452E-B28C-A79EFC2763DC}" type="doc">
      <dgm:prSet loTypeId="urn:microsoft.com/office/officeart/2005/8/layout/targe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2E658F62-6731-4AC8-B94E-DA122F7E850D}">
      <dgm:prSet phldrT="[文本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algn="l"/>
          <a:r>
            <a:rPr lang="zh-CN" altLang="en-US" sz="3600" dirty="0" smtClean="0">
              <a:latin typeface="黑体" pitchFamily="49" charset="-122"/>
              <a:ea typeface="黑体" pitchFamily="49" charset="-122"/>
            </a:rPr>
            <a:t> </a:t>
          </a:r>
          <a:r>
            <a:rPr lang="zh-CN" altLang="en-US" sz="3600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gradFill flip="none" rotWithShape="1">
                <a:gsLst>
                  <a:gs pos="0">
                    <a:schemeClr val="accent5">
                      <a:lumMod val="75000"/>
                      <a:tint val="66000"/>
                      <a:satMod val="160000"/>
                    </a:schemeClr>
                  </a:gs>
                  <a:gs pos="50000">
                    <a:schemeClr val="accent5">
                      <a:lumMod val="75000"/>
                      <a:tint val="44500"/>
                      <a:satMod val="160000"/>
                    </a:schemeClr>
                  </a:gs>
                  <a:gs pos="100000">
                    <a:schemeClr val="accent5">
                      <a:lumMod val="75000"/>
                      <a:tint val="23500"/>
                      <a:satMod val="160000"/>
                    </a:schemeClr>
                  </a:gs>
                </a:gsLst>
                <a:lin ang="16200000" scaled="1"/>
                <a:tileRect/>
              </a:gra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黑体" pitchFamily="49" charset="-122"/>
              <a:ea typeface="黑体" pitchFamily="49" charset="-122"/>
            </a:rPr>
            <a:t>开馆</a:t>
          </a:r>
          <a:endParaRPr lang="zh-CN" altLang="en-US" sz="3600" b="1" cap="none" spc="0" dirty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gradFill flip="none" rotWithShape="1">
              <a:gsLst>
                <a:gs pos="0">
                  <a:schemeClr val="accent5">
                    <a:lumMod val="75000"/>
                    <a:tint val="66000"/>
                    <a:satMod val="160000"/>
                  </a:schemeClr>
                </a:gs>
                <a:gs pos="50000">
                  <a:schemeClr val="accent5">
                    <a:lumMod val="75000"/>
                    <a:tint val="44500"/>
                    <a:satMod val="160000"/>
                  </a:schemeClr>
                </a:gs>
                <a:gs pos="100000">
                  <a:schemeClr val="accent5">
                    <a:lumMod val="75000"/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  <a:latin typeface="黑体" pitchFamily="49" charset="-122"/>
            <a:ea typeface="黑体" pitchFamily="49" charset="-122"/>
          </a:endParaRPr>
        </a:p>
      </dgm:t>
    </dgm:pt>
    <dgm:pt modelId="{C1029711-99B5-484F-A859-1288206E272B}" type="parTrans" cxnId="{CFBDBAC6-00F6-448B-9A59-AE9D27357128}">
      <dgm:prSet/>
      <dgm:spPr/>
      <dgm:t>
        <a:bodyPr/>
        <a:lstStyle/>
        <a:p>
          <a:endParaRPr lang="zh-CN" altLang="en-US"/>
        </a:p>
      </dgm:t>
    </dgm:pt>
    <dgm:pt modelId="{17B67429-3B8B-491C-A365-587DF02E2B47}" type="sibTrans" cxnId="{CFBDBAC6-00F6-448B-9A59-AE9D27357128}">
      <dgm:prSet/>
      <dgm:spPr/>
      <dgm:t>
        <a:bodyPr/>
        <a:lstStyle/>
        <a:p>
          <a:endParaRPr lang="zh-CN" altLang="en-US"/>
        </a:p>
      </dgm:t>
    </dgm:pt>
    <dgm:pt modelId="{F7E1C059-97BA-422D-9FFD-F1A94C1F5F3A}">
      <dgm:prSet phldrT="[文本]" custT="1"/>
      <dgm:spPr/>
      <dgm:t>
        <a:bodyPr/>
        <a:lstStyle/>
        <a:p>
          <a:pPr algn="l">
            <a:lnSpc>
              <a:spcPct val="100000"/>
            </a:lnSpc>
          </a:pPr>
          <a:r>
            <a:rPr lang="zh-CN" altLang="en-US" sz="1200" b="1" dirty="0" smtClean="0">
              <a:solidFill>
                <a:schemeClr val="tx1"/>
              </a:solidFill>
              <a:latin typeface="黑体" pitchFamily="49" charset="-122"/>
              <a:ea typeface="黑体" pitchFamily="49" charset="-122"/>
            </a:rPr>
            <a:t>周一～周五： </a:t>
          </a:r>
          <a:r>
            <a:rPr lang="en-US" altLang="zh-CN" sz="1200" b="1" dirty="0" smtClean="0">
              <a:solidFill>
                <a:schemeClr val="tx1"/>
              </a:solidFill>
              <a:latin typeface="黑体" pitchFamily="49" charset="-122"/>
              <a:ea typeface="黑体" pitchFamily="49" charset="-122"/>
            </a:rPr>
            <a:t>7</a:t>
          </a:r>
          <a:r>
            <a:rPr lang="zh-CN" altLang="en-US" sz="1200" b="1" dirty="0" smtClean="0">
              <a:solidFill>
                <a:schemeClr val="tx1"/>
              </a:solidFill>
              <a:latin typeface="黑体" pitchFamily="49" charset="-122"/>
              <a:ea typeface="黑体" pitchFamily="49" charset="-122"/>
            </a:rPr>
            <a:t>：</a:t>
          </a:r>
          <a:r>
            <a:rPr lang="en-US" altLang="zh-CN" sz="1200" b="1" dirty="0" smtClean="0">
              <a:solidFill>
                <a:schemeClr val="tx1"/>
              </a:solidFill>
              <a:latin typeface="黑体" pitchFamily="49" charset="-122"/>
              <a:ea typeface="黑体" pitchFamily="49" charset="-122"/>
            </a:rPr>
            <a:t>30--21</a:t>
          </a:r>
          <a:r>
            <a:rPr lang="zh-CN" altLang="en-US" sz="1200" b="1" dirty="0" smtClean="0">
              <a:solidFill>
                <a:schemeClr val="tx1"/>
              </a:solidFill>
              <a:latin typeface="黑体" pitchFamily="49" charset="-122"/>
              <a:ea typeface="黑体" pitchFamily="49" charset="-122"/>
            </a:rPr>
            <a:t>：</a:t>
          </a:r>
          <a:r>
            <a:rPr lang="en-US" altLang="zh-CN" sz="1200" b="1" dirty="0" smtClean="0">
              <a:solidFill>
                <a:schemeClr val="tx1"/>
              </a:solidFill>
              <a:latin typeface="黑体" pitchFamily="49" charset="-122"/>
              <a:ea typeface="黑体" pitchFamily="49" charset="-122"/>
            </a:rPr>
            <a:t>50</a:t>
          </a:r>
          <a:r>
            <a:rPr lang="zh-CN" altLang="en-US" sz="1200" b="1" dirty="0" smtClean="0">
              <a:solidFill>
                <a:schemeClr val="tx1"/>
              </a:solidFill>
              <a:latin typeface="黑体" pitchFamily="49" charset="-122"/>
              <a:ea typeface="黑体" pitchFamily="49" charset="-122"/>
            </a:rPr>
            <a:t> </a:t>
          </a:r>
          <a:endParaRPr lang="zh-CN" altLang="en-US" sz="1200" dirty="0">
            <a:solidFill>
              <a:schemeClr val="tx1"/>
            </a:solidFill>
          </a:endParaRPr>
        </a:p>
      </dgm:t>
    </dgm:pt>
    <dgm:pt modelId="{6E6E1012-88CB-44C9-B669-FF2FC7B9E816}" type="parTrans" cxnId="{F8C904D8-2CCE-40F9-B6F2-4C9723701D0F}">
      <dgm:prSet/>
      <dgm:spPr/>
      <dgm:t>
        <a:bodyPr/>
        <a:lstStyle/>
        <a:p>
          <a:endParaRPr lang="zh-CN" altLang="en-US"/>
        </a:p>
      </dgm:t>
    </dgm:pt>
    <dgm:pt modelId="{DE86D35B-BFFC-4662-99CB-1C57A1730137}" type="sibTrans" cxnId="{F8C904D8-2CCE-40F9-B6F2-4C9723701D0F}">
      <dgm:prSet/>
      <dgm:spPr/>
      <dgm:t>
        <a:bodyPr/>
        <a:lstStyle/>
        <a:p>
          <a:endParaRPr lang="zh-CN" altLang="en-US"/>
        </a:p>
      </dgm:t>
    </dgm:pt>
    <dgm:pt modelId="{E7DF52F2-7402-47EA-A9C2-204DE1438D1A}">
      <dgm:prSet phldrT="[文本]" custT="1"/>
      <dgm:spPr>
        <a:solidFill>
          <a:srgbClr val="CCCCFF">
            <a:alpha val="90000"/>
          </a:srgbClr>
        </a:solidFill>
      </dgm:spPr>
      <dgm:t>
        <a:bodyPr/>
        <a:lstStyle/>
        <a:p>
          <a:pPr algn="l"/>
          <a:r>
            <a:rPr lang="zh-CN" altLang="en-US" sz="3600" dirty="0" smtClean="0">
              <a:latin typeface="黑体" pitchFamily="49" charset="-122"/>
              <a:ea typeface="黑体" pitchFamily="49" charset="-122"/>
            </a:rPr>
            <a:t> </a:t>
          </a:r>
          <a:r>
            <a:rPr lang="zh-CN" altLang="en-US" sz="3600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gradFill flip="none" rotWithShape="1">
                <a:gsLst>
                  <a:gs pos="0">
                    <a:schemeClr val="accent5">
                      <a:lumMod val="75000"/>
                      <a:tint val="66000"/>
                      <a:satMod val="160000"/>
                    </a:schemeClr>
                  </a:gs>
                  <a:gs pos="50000">
                    <a:schemeClr val="accent5">
                      <a:lumMod val="75000"/>
                      <a:tint val="44500"/>
                      <a:satMod val="160000"/>
                    </a:schemeClr>
                  </a:gs>
                  <a:gs pos="100000">
                    <a:schemeClr val="accent5">
                      <a:lumMod val="75000"/>
                      <a:tint val="23500"/>
                      <a:satMod val="160000"/>
                    </a:schemeClr>
                  </a:gs>
                </a:gsLst>
                <a:lin ang="16200000" scaled="1"/>
                <a:tileRect/>
              </a:gra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黑体" pitchFamily="49" charset="-122"/>
              <a:ea typeface="黑体" pitchFamily="49" charset="-122"/>
            </a:rPr>
            <a:t>借书</a:t>
          </a:r>
          <a:endParaRPr lang="zh-CN" altLang="en-US" sz="3600" b="1" cap="none" spc="0" dirty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gradFill flip="none" rotWithShape="1">
              <a:gsLst>
                <a:gs pos="0">
                  <a:schemeClr val="accent5">
                    <a:lumMod val="75000"/>
                    <a:tint val="66000"/>
                    <a:satMod val="160000"/>
                  </a:schemeClr>
                </a:gs>
                <a:gs pos="50000">
                  <a:schemeClr val="accent5">
                    <a:lumMod val="75000"/>
                    <a:tint val="44500"/>
                    <a:satMod val="160000"/>
                  </a:schemeClr>
                </a:gs>
                <a:gs pos="100000">
                  <a:schemeClr val="accent5">
                    <a:lumMod val="75000"/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  <a:latin typeface="黑体" pitchFamily="49" charset="-122"/>
            <a:ea typeface="黑体" pitchFamily="49" charset="-122"/>
          </a:endParaRPr>
        </a:p>
      </dgm:t>
    </dgm:pt>
    <dgm:pt modelId="{81E870FB-C554-43D7-A98A-F73D57666649}" type="parTrans" cxnId="{9AB9FDBD-9E35-46D4-8805-8F4FD3885125}">
      <dgm:prSet/>
      <dgm:spPr/>
      <dgm:t>
        <a:bodyPr/>
        <a:lstStyle/>
        <a:p>
          <a:endParaRPr lang="zh-CN" altLang="en-US"/>
        </a:p>
      </dgm:t>
    </dgm:pt>
    <dgm:pt modelId="{0DD74E69-D63A-43C7-BAEE-2A1C530FA49E}" type="sibTrans" cxnId="{9AB9FDBD-9E35-46D4-8805-8F4FD3885125}">
      <dgm:prSet/>
      <dgm:spPr/>
      <dgm:t>
        <a:bodyPr/>
        <a:lstStyle/>
        <a:p>
          <a:endParaRPr lang="zh-CN" altLang="en-US"/>
        </a:p>
      </dgm:t>
    </dgm:pt>
    <dgm:pt modelId="{474C6E28-4FBD-4807-B237-E3C431E86AE7}">
      <dgm:prSet phldrT="[文本]" custT="1"/>
      <dgm:spPr/>
      <dgm:t>
        <a:bodyPr/>
        <a:lstStyle/>
        <a:p>
          <a:pPr>
            <a:lnSpc>
              <a:spcPct val="100000"/>
            </a:lnSpc>
          </a:pPr>
          <a:r>
            <a:rPr lang="zh-CN" altLang="en-US" sz="1200" b="1" dirty="0" smtClean="0">
              <a:solidFill>
                <a:srgbClr val="FF0000"/>
              </a:solidFill>
              <a:latin typeface="黑体" pitchFamily="49" charset="-122"/>
              <a:ea typeface="黑体" pitchFamily="49" charset="-122"/>
            </a:rPr>
            <a:t>时间：</a:t>
          </a:r>
          <a:endParaRPr lang="zh-CN" altLang="en-US" sz="1200" dirty="0">
            <a:solidFill>
              <a:srgbClr val="FF0000"/>
            </a:solidFill>
            <a:latin typeface="黑体" pitchFamily="49" charset="-122"/>
            <a:ea typeface="黑体" pitchFamily="49" charset="-122"/>
          </a:endParaRPr>
        </a:p>
      </dgm:t>
    </dgm:pt>
    <dgm:pt modelId="{9B1E15F9-9C40-431A-A22F-7234F458FBE8}" type="parTrans" cxnId="{D382409A-3206-4814-A351-57D0D9AFD050}">
      <dgm:prSet/>
      <dgm:spPr/>
      <dgm:t>
        <a:bodyPr/>
        <a:lstStyle/>
        <a:p>
          <a:endParaRPr lang="zh-CN" altLang="en-US"/>
        </a:p>
      </dgm:t>
    </dgm:pt>
    <dgm:pt modelId="{3B6A6A3F-FD30-464D-9BD2-A59E015D3DE9}" type="sibTrans" cxnId="{D382409A-3206-4814-A351-57D0D9AFD050}">
      <dgm:prSet/>
      <dgm:spPr/>
      <dgm:t>
        <a:bodyPr/>
        <a:lstStyle/>
        <a:p>
          <a:endParaRPr lang="zh-CN" altLang="en-US"/>
        </a:p>
      </dgm:t>
    </dgm:pt>
    <dgm:pt modelId="{554B8958-1F5F-4696-ABCD-A1B423DEE860}">
      <dgm:prSet custT="1"/>
      <dgm:spPr/>
      <dgm:t>
        <a:bodyPr/>
        <a:lstStyle/>
        <a:p>
          <a:pPr algn="l">
            <a:lnSpc>
              <a:spcPct val="100000"/>
            </a:lnSpc>
          </a:pPr>
          <a:r>
            <a:rPr lang="zh-CN" altLang="en-US" sz="1200" b="1" dirty="0" smtClean="0">
              <a:solidFill>
                <a:schemeClr val="tx1"/>
              </a:solidFill>
              <a:latin typeface="黑体" pitchFamily="49" charset="-122"/>
              <a:ea typeface="黑体" pitchFamily="49" charset="-122"/>
            </a:rPr>
            <a:t>周六、周日： </a:t>
          </a:r>
          <a:r>
            <a:rPr lang="en-US" altLang="zh-CN" sz="1200" b="1" dirty="0" smtClean="0">
              <a:solidFill>
                <a:schemeClr val="tx1"/>
              </a:solidFill>
              <a:latin typeface="黑体" pitchFamily="49" charset="-122"/>
              <a:ea typeface="黑体" pitchFamily="49" charset="-122"/>
            </a:rPr>
            <a:t>9</a:t>
          </a:r>
          <a:r>
            <a:rPr lang="zh-CN" altLang="en-US" sz="1200" b="1" dirty="0" smtClean="0">
              <a:solidFill>
                <a:schemeClr val="tx1"/>
              </a:solidFill>
              <a:latin typeface="黑体" pitchFamily="49" charset="-122"/>
              <a:ea typeface="黑体" pitchFamily="49" charset="-122"/>
            </a:rPr>
            <a:t>：</a:t>
          </a:r>
          <a:r>
            <a:rPr lang="en-US" altLang="zh-CN" sz="1200" b="1" dirty="0" smtClean="0">
              <a:solidFill>
                <a:schemeClr val="tx1"/>
              </a:solidFill>
              <a:latin typeface="黑体" pitchFamily="49" charset="-122"/>
              <a:ea typeface="黑体" pitchFamily="49" charset="-122"/>
            </a:rPr>
            <a:t>00--20</a:t>
          </a:r>
          <a:r>
            <a:rPr lang="zh-CN" altLang="en-US" sz="1200" b="1" dirty="0" smtClean="0">
              <a:solidFill>
                <a:schemeClr val="tx1"/>
              </a:solidFill>
              <a:latin typeface="黑体" pitchFamily="49" charset="-122"/>
              <a:ea typeface="黑体" pitchFamily="49" charset="-122"/>
            </a:rPr>
            <a:t>：</a:t>
          </a:r>
          <a:r>
            <a:rPr lang="en-US" altLang="zh-CN" sz="1200" b="1" dirty="0" smtClean="0">
              <a:solidFill>
                <a:schemeClr val="tx1"/>
              </a:solidFill>
              <a:latin typeface="黑体" pitchFamily="49" charset="-122"/>
              <a:ea typeface="黑体" pitchFamily="49" charset="-122"/>
            </a:rPr>
            <a:t>50</a:t>
          </a:r>
          <a:r>
            <a:rPr lang="zh-CN" altLang="en-US" sz="1200" b="1" dirty="0" smtClean="0">
              <a:solidFill>
                <a:schemeClr val="tx1"/>
              </a:solidFill>
              <a:latin typeface="黑体" pitchFamily="49" charset="-122"/>
              <a:ea typeface="黑体" pitchFamily="49" charset="-122"/>
            </a:rPr>
            <a:t> </a:t>
          </a:r>
          <a:endParaRPr lang="zh-CN" altLang="en-US" sz="1200" b="1" dirty="0">
            <a:solidFill>
              <a:schemeClr val="tx1"/>
            </a:solidFill>
            <a:latin typeface="黑体" pitchFamily="49" charset="-122"/>
            <a:ea typeface="黑体" pitchFamily="49" charset="-122"/>
          </a:endParaRPr>
        </a:p>
      </dgm:t>
    </dgm:pt>
    <dgm:pt modelId="{2504343D-D864-4347-8B6A-6978945621DB}" type="parTrans" cxnId="{72EF8F6E-D189-44E1-9378-CA0B14CC6DED}">
      <dgm:prSet/>
      <dgm:spPr/>
      <dgm:t>
        <a:bodyPr/>
        <a:lstStyle/>
        <a:p>
          <a:endParaRPr lang="zh-CN" altLang="en-US"/>
        </a:p>
      </dgm:t>
    </dgm:pt>
    <dgm:pt modelId="{ACACDE78-235C-4BD2-AA39-5726DDB99BD5}" type="sibTrans" cxnId="{72EF8F6E-D189-44E1-9378-CA0B14CC6DED}">
      <dgm:prSet/>
      <dgm:spPr/>
      <dgm:t>
        <a:bodyPr/>
        <a:lstStyle/>
        <a:p>
          <a:endParaRPr lang="zh-CN" altLang="en-US"/>
        </a:p>
      </dgm:t>
    </dgm:pt>
    <dgm:pt modelId="{BB6A69C2-6FAD-4434-8BF5-DA20253B6C17}">
      <dgm:prSet custT="1"/>
      <dgm:spPr/>
      <dgm:t>
        <a:bodyPr/>
        <a:lstStyle/>
        <a:p>
          <a:pPr algn="l">
            <a:lnSpc>
              <a:spcPct val="100000"/>
            </a:lnSpc>
          </a:pPr>
          <a:r>
            <a:rPr lang="en-US" altLang="zh-CN" sz="1200" b="1" dirty="0" smtClean="0">
              <a:solidFill>
                <a:schemeClr val="tx1"/>
              </a:solidFill>
              <a:latin typeface="黑体" pitchFamily="49" charset="-122"/>
              <a:ea typeface="黑体" pitchFamily="49" charset="-122"/>
            </a:rPr>
            <a:t>(</a:t>
          </a:r>
          <a:r>
            <a:rPr lang="zh-CN" altLang="en-US" sz="1200" b="1" dirty="0" smtClean="0">
              <a:solidFill>
                <a:schemeClr val="tx1"/>
              </a:solidFill>
              <a:latin typeface="黑体" pitchFamily="49" charset="-122"/>
              <a:ea typeface="黑体" pitchFamily="49" charset="-122"/>
            </a:rPr>
            <a:t>西山图书馆</a:t>
          </a:r>
          <a:r>
            <a:rPr lang="en-US" altLang="zh-CN" sz="1200" b="1" dirty="0" smtClean="0">
              <a:solidFill>
                <a:schemeClr val="tx1"/>
              </a:solidFill>
              <a:latin typeface="黑体" pitchFamily="49" charset="-122"/>
              <a:ea typeface="黑体" pitchFamily="49" charset="-122"/>
            </a:rPr>
            <a:t>2</a:t>
          </a:r>
          <a:r>
            <a:rPr lang="zh-CN" altLang="en-US" sz="1200" b="1" dirty="0" smtClean="0">
              <a:solidFill>
                <a:schemeClr val="tx1"/>
              </a:solidFill>
              <a:latin typeface="黑体" pitchFamily="49" charset="-122"/>
              <a:ea typeface="黑体" pitchFamily="49" charset="-122"/>
            </a:rPr>
            <a:t>楼自习室北区早</a:t>
          </a:r>
          <a:r>
            <a:rPr lang="en-US" altLang="zh-CN" sz="1200" b="1" dirty="0" smtClean="0">
              <a:solidFill>
                <a:schemeClr val="tx1"/>
              </a:solidFill>
              <a:latin typeface="黑体" pitchFamily="49" charset="-122"/>
              <a:ea typeface="黑体" pitchFamily="49" charset="-122"/>
            </a:rPr>
            <a:t>8</a:t>
          </a:r>
          <a:r>
            <a:rPr lang="zh-CN" altLang="en-US" sz="1200" b="1" dirty="0" smtClean="0">
              <a:solidFill>
                <a:schemeClr val="tx1"/>
              </a:solidFill>
              <a:latin typeface="黑体" pitchFamily="49" charset="-122"/>
              <a:ea typeface="黑体" pitchFamily="49" charset="-122"/>
            </a:rPr>
            <a:t>点开放</a:t>
          </a:r>
          <a:r>
            <a:rPr lang="en-US" altLang="zh-CN" sz="1200" b="1" dirty="0" smtClean="0">
              <a:solidFill>
                <a:schemeClr val="tx1"/>
              </a:solidFill>
              <a:latin typeface="黑体" pitchFamily="49" charset="-122"/>
              <a:ea typeface="黑体" pitchFamily="49" charset="-122"/>
            </a:rPr>
            <a:t>)</a:t>
          </a:r>
          <a:r>
            <a:rPr lang="zh-CN" altLang="en-US" sz="1200" b="1" dirty="0" smtClean="0">
              <a:solidFill>
                <a:schemeClr val="tx1"/>
              </a:solidFill>
              <a:latin typeface="黑体" pitchFamily="49" charset="-122"/>
              <a:ea typeface="黑体" pitchFamily="49" charset="-122"/>
            </a:rPr>
            <a:t> </a:t>
          </a:r>
          <a:endParaRPr lang="zh-CN" altLang="en-US" sz="1200" b="1" dirty="0">
            <a:solidFill>
              <a:schemeClr val="tx1"/>
            </a:solidFill>
            <a:latin typeface="黑体" pitchFamily="49" charset="-122"/>
            <a:ea typeface="黑体" pitchFamily="49" charset="-122"/>
          </a:endParaRPr>
        </a:p>
      </dgm:t>
    </dgm:pt>
    <dgm:pt modelId="{E5BE2BAF-AEA8-48EF-9D83-FE2575DE6636}" type="parTrans" cxnId="{6715B7B5-A7C4-45BC-A202-1BF2BFB181B9}">
      <dgm:prSet/>
      <dgm:spPr/>
      <dgm:t>
        <a:bodyPr/>
        <a:lstStyle/>
        <a:p>
          <a:endParaRPr lang="zh-CN" altLang="en-US"/>
        </a:p>
      </dgm:t>
    </dgm:pt>
    <dgm:pt modelId="{6173C833-936D-456D-BA58-A1CFF6A1CDE6}" type="sibTrans" cxnId="{6715B7B5-A7C4-45BC-A202-1BF2BFB181B9}">
      <dgm:prSet/>
      <dgm:spPr/>
      <dgm:t>
        <a:bodyPr/>
        <a:lstStyle/>
        <a:p>
          <a:endParaRPr lang="zh-CN" altLang="en-US"/>
        </a:p>
      </dgm:t>
    </dgm:pt>
    <dgm:pt modelId="{3C633BE4-3115-492C-8E53-B7A5DBA7830A}">
      <dgm:prSet custT="1"/>
      <dgm:spPr/>
      <dgm:t>
        <a:bodyPr/>
        <a:lstStyle/>
        <a:p>
          <a:pPr algn="l">
            <a:lnSpc>
              <a:spcPct val="100000"/>
            </a:lnSpc>
          </a:pPr>
          <a:r>
            <a:rPr lang="zh-CN" altLang="en-US" sz="1200" b="1" dirty="0" smtClean="0">
              <a:solidFill>
                <a:schemeClr val="tx1"/>
              </a:solidFill>
              <a:latin typeface="黑体" pitchFamily="49" charset="-122"/>
              <a:ea typeface="黑体" pitchFamily="49" charset="-122"/>
            </a:rPr>
            <a:t>月末周五下午（</a:t>
          </a:r>
          <a:r>
            <a:rPr lang="en-US" altLang="zh-CN" sz="1200" b="1" dirty="0" smtClean="0">
              <a:solidFill>
                <a:schemeClr val="tx1"/>
              </a:solidFill>
              <a:latin typeface="黑体" pitchFamily="49" charset="-122"/>
              <a:ea typeface="黑体" pitchFamily="49" charset="-122"/>
            </a:rPr>
            <a:t>13</a:t>
          </a:r>
          <a:r>
            <a:rPr lang="zh-CN" altLang="en-US" sz="1200" b="1" dirty="0" smtClean="0">
              <a:solidFill>
                <a:schemeClr val="tx1"/>
              </a:solidFill>
              <a:latin typeface="黑体" pitchFamily="49" charset="-122"/>
              <a:ea typeface="黑体" pitchFamily="49" charset="-122"/>
            </a:rPr>
            <a:t>：</a:t>
          </a:r>
          <a:r>
            <a:rPr lang="en-US" altLang="zh-CN" sz="1200" b="1" dirty="0" smtClean="0">
              <a:solidFill>
                <a:schemeClr val="tx1"/>
              </a:solidFill>
              <a:latin typeface="黑体" pitchFamily="49" charset="-122"/>
              <a:ea typeface="黑体" pitchFamily="49" charset="-122"/>
            </a:rPr>
            <a:t>00 -- 17</a:t>
          </a:r>
          <a:r>
            <a:rPr lang="zh-CN" altLang="en-US" sz="1200" b="1" dirty="0" smtClean="0">
              <a:solidFill>
                <a:schemeClr val="tx1"/>
              </a:solidFill>
              <a:latin typeface="黑体" pitchFamily="49" charset="-122"/>
              <a:ea typeface="黑体" pitchFamily="49" charset="-122"/>
            </a:rPr>
            <a:t>：</a:t>
          </a:r>
          <a:r>
            <a:rPr lang="en-US" altLang="zh-CN" sz="1200" b="1" dirty="0" smtClean="0">
              <a:solidFill>
                <a:schemeClr val="tx1"/>
              </a:solidFill>
              <a:latin typeface="黑体" pitchFamily="49" charset="-122"/>
              <a:ea typeface="黑体" pitchFamily="49" charset="-122"/>
            </a:rPr>
            <a:t>00</a:t>
          </a:r>
          <a:r>
            <a:rPr lang="zh-CN" altLang="en-US" sz="1200" b="1" dirty="0" smtClean="0">
              <a:solidFill>
                <a:schemeClr val="tx1"/>
              </a:solidFill>
              <a:latin typeface="黑体" pitchFamily="49" charset="-122"/>
              <a:ea typeface="黑体" pitchFamily="49" charset="-122"/>
            </a:rPr>
            <a:t>）闭馆</a:t>
          </a:r>
          <a:endParaRPr lang="en-US" altLang="zh-CN" sz="1200" b="1" dirty="0">
            <a:solidFill>
              <a:schemeClr val="tx1"/>
            </a:solidFill>
            <a:latin typeface="黑体" pitchFamily="49" charset="-122"/>
            <a:ea typeface="黑体" pitchFamily="49" charset="-122"/>
          </a:endParaRPr>
        </a:p>
      </dgm:t>
    </dgm:pt>
    <dgm:pt modelId="{820540D2-661C-475B-AFC4-59430D5BB76A}" type="parTrans" cxnId="{F28E17EF-DED6-4B96-9847-3FCB6043368A}">
      <dgm:prSet/>
      <dgm:spPr/>
      <dgm:t>
        <a:bodyPr/>
        <a:lstStyle/>
        <a:p>
          <a:endParaRPr lang="zh-CN" altLang="en-US"/>
        </a:p>
      </dgm:t>
    </dgm:pt>
    <dgm:pt modelId="{7611E604-18A1-4579-B33F-2216889CE504}" type="sibTrans" cxnId="{F28E17EF-DED6-4B96-9847-3FCB6043368A}">
      <dgm:prSet/>
      <dgm:spPr/>
      <dgm:t>
        <a:bodyPr/>
        <a:lstStyle/>
        <a:p>
          <a:endParaRPr lang="zh-CN" altLang="en-US"/>
        </a:p>
      </dgm:t>
    </dgm:pt>
    <dgm:pt modelId="{B92106E2-4403-4952-89D2-35B0A0265C3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zh-CN" altLang="en-US" sz="1200" b="1" dirty="0" smtClean="0">
              <a:solidFill>
                <a:schemeClr val="tx1"/>
              </a:solidFill>
              <a:latin typeface="黑体" pitchFamily="49" charset="-122"/>
              <a:ea typeface="黑体" pitchFamily="49" charset="-122"/>
            </a:rPr>
            <a:t>周一</a:t>
          </a:r>
          <a:r>
            <a:rPr lang="en-US" altLang="zh-CN" sz="1200" b="1" dirty="0" smtClean="0">
              <a:solidFill>
                <a:schemeClr val="tx1"/>
              </a:solidFill>
              <a:latin typeface="黑体" pitchFamily="49" charset="-122"/>
              <a:ea typeface="黑体" pitchFamily="49" charset="-122"/>
            </a:rPr>
            <a:t>~~</a:t>
          </a:r>
          <a:r>
            <a:rPr lang="zh-CN" altLang="en-US" sz="1200" b="1" dirty="0" smtClean="0">
              <a:solidFill>
                <a:schemeClr val="tx1"/>
              </a:solidFill>
              <a:latin typeface="黑体" pitchFamily="49" charset="-122"/>
              <a:ea typeface="黑体" pitchFamily="49" charset="-122"/>
            </a:rPr>
            <a:t>周五：</a:t>
          </a:r>
          <a:r>
            <a:rPr lang="en-US" altLang="zh-CN" sz="1200" b="1" dirty="0" smtClean="0">
              <a:solidFill>
                <a:schemeClr val="tx1"/>
              </a:solidFill>
              <a:latin typeface="黑体" pitchFamily="49" charset="-122"/>
              <a:ea typeface="黑体" pitchFamily="49" charset="-122"/>
            </a:rPr>
            <a:t>7</a:t>
          </a:r>
          <a:r>
            <a:rPr lang="zh-CN" altLang="en-US" sz="1200" b="1" dirty="0" smtClean="0">
              <a:solidFill>
                <a:schemeClr val="tx1"/>
              </a:solidFill>
              <a:latin typeface="黑体" pitchFamily="49" charset="-122"/>
              <a:ea typeface="黑体" pitchFamily="49" charset="-122"/>
            </a:rPr>
            <a:t>：</a:t>
          </a:r>
          <a:r>
            <a:rPr lang="en-US" altLang="zh-CN" sz="1200" b="1" dirty="0" smtClean="0">
              <a:solidFill>
                <a:schemeClr val="tx1"/>
              </a:solidFill>
              <a:latin typeface="黑体" pitchFamily="49" charset="-122"/>
              <a:ea typeface="黑体" pitchFamily="49" charset="-122"/>
            </a:rPr>
            <a:t>30--21</a:t>
          </a:r>
          <a:r>
            <a:rPr lang="zh-CN" altLang="en-US" sz="1200" b="1" dirty="0" smtClean="0">
              <a:solidFill>
                <a:schemeClr val="tx1"/>
              </a:solidFill>
              <a:latin typeface="黑体" pitchFamily="49" charset="-122"/>
              <a:ea typeface="黑体" pitchFamily="49" charset="-122"/>
            </a:rPr>
            <a:t>：</a:t>
          </a:r>
          <a:r>
            <a:rPr lang="en-US" altLang="zh-CN" sz="1200" b="1" dirty="0" smtClean="0">
              <a:solidFill>
                <a:schemeClr val="tx1"/>
              </a:solidFill>
              <a:latin typeface="黑体" pitchFamily="49" charset="-122"/>
              <a:ea typeface="黑体" pitchFamily="49" charset="-122"/>
            </a:rPr>
            <a:t>30</a:t>
          </a:r>
          <a:endParaRPr lang="zh-CN" altLang="en-US" sz="1200" b="1" dirty="0">
            <a:solidFill>
              <a:schemeClr val="tx1"/>
            </a:solidFill>
            <a:latin typeface="黑体" pitchFamily="49" charset="-122"/>
            <a:ea typeface="黑体" pitchFamily="49" charset="-122"/>
          </a:endParaRPr>
        </a:p>
      </dgm:t>
    </dgm:pt>
    <dgm:pt modelId="{DF158877-F39B-4AD9-A8A9-B5CD1EDE565A}" type="parTrans" cxnId="{77DE0BD2-B332-4678-A122-C85218715751}">
      <dgm:prSet/>
      <dgm:spPr/>
      <dgm:t>
        <a:bodyPr/>
        <a:lstStyle/>
        <a:p>
          <a:endParaRPr lang="zh-CN" altLang="en-US"/>
        </a:p>
      </dgm:t>
    </dgm:pt>
    <dgm:pt modelId="{7702173D-AF79-42C3-B61D-EF4B3C54AB61}" type="sibTrans" cxnId="{77DE0BD2-B332-4678-A122-C85218715751}">
      <dgm:prSet/>
      <dgm:spPr/>
      <dgm:t>
        <a:bodyPr/>
        <a:lstStyle/>
        <a:p>
          <a:endParaRPr lang="zh-CN" altLang="en-US"/>
        </a:p>
      </dgm:t>
    </dgm:pt>
    <dgm:pt modelId="{1A64F585-16D6-4817-A348-6101D341C87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zh-CN" altLang="en-US" sz="1200" b="1" dirty="0" smtClean="0">
              <a:solidFill>
                <a:schemeClr val="tx1"/>
              </a:solidFill>
              <a:latin typeface="黑体" pitchFamily="49" charset="-122"/>
              <a:ea typeface="黑体" pitchFamily="49" charset="-122"/>
            </a:rPr>
            <a:t>周六、周日：</a:t>
          </a:r>
          <a:r>
            <a:rPr lang="en-US" altLang="zh-CN" sz="1200" b="1" dirty="0" smtClean="0">
              <a:solidFill>
                <a:schemeClr val="tx1"/>
              </a:solidFill>
              <a:latin typeface="黑体" pitchFamily="49" charset="-122"/>
              <a:ea typeface="黑体" pitchFamily="49" charset="-122"/>
            </a:rPr>
            <a:t>9</a:t>
          </a:r>
          <a:r>
            <a:rPr lang="zh-CN" altLang="en-US" sz="1200" b="1" dirty="0" smtClean="0">
              <a:solidFill>
                <a:schemeClr val="tx1"/>
              </a:solidFill>
              <a:latin typeface="黑体" pitchFamily="49" charset="-122"/>
              <a:ea typeface="黑体" pitchFamily="49" charset="-122"/>
            </a:rPr>
            <a:t>：</a:t>
          </a:r>
          <a:r>
            <a:rPr lang="en-US" altLang="zh-CN" sz="1200" b="1" dirty="0" smtClean="0">
              <a:solidFill>
                <a:schemeClr val="tx1"/>
              </a:solidFill>
              <a:latin typeface="黑体" pitchFamily="49" charset="-122"/>
              <a:ea typeface="黑体" pitchFamily="49" charset="-122"/>
            </a:rPr>
            <a:t>00--20</a:t>
          </a:r>
          <a:r>
            <a:rPr lang="zh-CN" altLang="en-US" sz="1200" b="1" dirty="0" smtClean="0">
              <a:solidFill>
                <a:schemeClr val="tx1"/>
              </a:solidFill>
              <a:latin typeface="黑体" pitchFamily="49" charset="-122"/>
              <a:ea typeface="黑体" pitchFamily="49" charset="-122"/>
            </a:rPr>
            <a:t>：</a:t>
          </a:r>
          <a:r>
            <a:rPr lang="en-US" altLang="zh-CN" sz="1200" b="1" dirty="0" smtClean="0">
              <a:solidFill>
                <a:schemeClr val="tx1"/>
              </a:solidFill>
              <a:latin typeface="黑体" pitchFamily="49" charset="-122"/>
              <a:ea typeface="黑体" pitchFamily="49" charset="-122"/>
            </a:rPr>
            <a:t>30</a:t>
          </a:r>
          <a:endParaRPr lang="en-US" altLang="zh-CN" sz="1200" b="1" dirty="0">
            <a:solidFill>
              <a:schemeClr val="tx1"/>
            </a:solidFill>
            <a:latin typeface="黑体" pitchFamily="49" charset="-122"/>
            <a:ea typeface="黑体" pitchFamily="49" charset="-122"/>
          </a:endParaRPr>
        </a:p>
      </dgm:t>
    </dgm:pt>
    <dgm:pt modelId="{B4D2830B-D092-40DE-A97D-48F54BEFFDFB}" type="parTrans" cxnId="{6A049079-AC3B-40C7-A825-EF27EC520BD9}">
      <dgm:prSet/>
      <dgm:spPr/>
      <dgm:t>
        <a:bodyPr/>
        <a:lstStyle/>
        <a:p>
          <a:endParaRPr lang="zh-CN" altLang="en-US"/>
        </a:p>
      </dgm:t>
    </dgm:pt>
    <dgm:pt modelId="{D6393866-233C-4054-A31F-E3F857B8250A}" type="sibTrans" cxnId="{6A049079-AC3B-40C7-A825-EF27EC520BD9}">
      <dgm:prSet/>
      <dgm:spPr/>
      <dgm:t>
        <a:bodyPr/>
        <a:lstStyle/>
        <a:p>
          <a:endParaRPr lang="zh-CN" altLang="en-US"/>
        </a:p>
      </dgm:t>
    </dgm:pt>
    <dgm:pt modelId="{316F4763-9DCA-47C8-9D2F-E774BC71172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zh-CN" altLang="en-US" sz="1200" b="1" dirty="0" smtClean="0">
              <a:solidFill>
                <a:srgbClr val="FF0000"/>
              </a:solidFill>
              <a:latin typeface="黑体" pitchFamily="49" charset="-122"/>
              <a:ea typeface="黑体" pitchFamily="49" charset="-122"/>
            </a:rPr>
            <a:t>地点：</a:t>
          </a:r>
          <a:endParaRPr lang="en-US" altLang="zh-CN" sz="1200" dirty="0">
            <a:solidFill>
              <a:schemeClr val="tx1"/>
            </a:solidFill>
            <a:latin typeface="黑体" pitchFamily="49" charset="-122"/>
            <a:ea typeface="黑体" pitchFamily="49" charset="-122"/>
          </a:endParaRPr>
        </a:p>
      </dgm:t>
    </dgm:pt>
    <dgm:pt modelId="{CE9CD335-DDC2-4EC6-98E4-A4366041D75D}" type="parTrans" cxnId="{A9F4DC3A-8CA9-491F-A261-BA88D196F107}">
      <dgm:prSet/>
      <dgm:spPr/>
      <dgm:t>
        <a:bodyPr/>
        <a:lstStyle/>
        <a:p>
          <a:endParaRPr lang="zh-CN" altLang="en-US"/>
        </a:p>
      </dgm:t>
    </dgm:pt>
    <dgm:pt modelId="{9E5660C8-D0E5-4225-903E-C278430BEA1B}" type="sibTrans" cxnId="{A9F4DC3A-8CA9-491F-A261-BA88D196F107}">
      <dgm:prSet/>
      <dgm:spPr/>
      <dgm:t>
        <a:bodyPr/>
        <a:lstStyle/>
        <a:p>
          <a:endParaRPr lang="zh-CN" altLang="en-US"/>
        </a:p>
      </dgm:t>
    </dgm:pt>
    <dgm:pt modelId="{02593ABA-164F-449A-B67F-520B0C55BE75}">
      <dgm:prSet phldrT="[文本]" custT="1"/>
      <dgm:spPr/>
      <dgm:t>
        <a:bodyPr/>
        <a:lstStyle/>
        <a:p>
          <a:r>
            <a:rPr lang="zh-CN" altLang="en-US" sz="1200" b="1" dirty="0" smtClean="0">
              <a:solidFill>
                <a:srgbClr val="FF0000"/>
              </a:solidFill>
              <a:latin typeface="黑体" pitchFamily="49" charset="-122"/>
              <a:ea typeface="黑体" pitchFamily="49" charset="-122"/>
            </a:rPr>
            <a:t>时间：</a:t>
          </a:r>
          <a:endParaRPr lang="zh-CN" altLang="en-US" sz="1200" dirty="0">
            <a:solidFill>
              <a:srgbClr val="FF0000"/>
            </a:solidFill>
            <a:latin typeface="黑体" pitchFamily="49" charset="-122"/>
            <a:ea typeface="黑体" pitchFamily="49" charset="-122"/>
          </a:endParaRPr>
        </a:p>
      </dgm:t>
    </dgm:pt>
    <dgm:pt modelId="{EB3F9ABE-E017-4CBB-A35F-70829C1B48A7}" type="sibTrans" cxnId="{FAC0270A-5181-419F-B14F-8957492CAC34}">
      <dgm:prSet/>
      <dgm:spPr/>
      <dgm:t>
        <a:bodyPr/>
        <a:lstStyle/>
        <a:p>
          <a:endParaRPr lang="zh-CN" altLang="en-US"/>
        </a:p>
      </dgm:t>
    </dgm:pt>
    <dgm:pt modelId="{668C4A39-BEDC-4265-8032-5545C8BECE65}" type="parTrans" cxnId="{FAC0270A-5181-419F-B14F-8957492CAC34}">
      <dgm:prSet/>
      <dgm:spPr/>
      <dgm:t>
        <a:bodyPr/>
        <a:lstStyle/>
        <a:p>
          <a:endParaRPr lang="zh-CN" altLang="en-US"/>
        </a:p>
      </dgm:t>
    </dgm:pt>
    <dgm:pt modelId="{B8C501BB-247A-4245-87A0-79EB37EB950A}">
      <dgm:prSet phldrT="[文本]" custT="1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pPr algn="l"/>
          <a:r>
            <a:rPr lang="zh-CN" altLang="en-US" sz="3600" dirty="0" smtClean="0">
              <a:latin typeface="黑体" pitchFamily="49" charset="-122"/>
              <a:ea typeface="黑体" pitchFamily="49" charset="-122"/>
            </a:rPr>
            <a:t> </a:t>
          </a:r>
          <a:r>
            <a:rPr lang="zh-CN" altLang="en-US" sz="3600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gradFill flip="none" rotWithShape="1">
                <a:gsLst>
                  <a:gs pos="0">
                    <a:schemeClr val="accent5">
                      <a:lumMod val="75000"/>
                      <a:tint val="66000"/>
                      <a:satMod val="160000"/>
                    </a:schemeClr>
                  </a:gs>
                  <a:gs pos="50000">
                    <a:schemeClr val="accent5">
                      <a:lumMod val="75000"/>
                      <a:tint val="44500"/>
                      <a:satMod val="160000"/>
                    </a:schemeClr>
                  </a:gs>
                  <a:gs pos="100000">
                    <a:schemeClr val="accent5">
                      <a:lumMod val="75000"/>
                      <a:tint val="23500"/>
                      <a:satMod val="160000"/>
                    </a:schemeClr>
                  </a:gs>
                </a:gsLst>
                <a:lin ang="13500000" scaled="1"/>
                <a:tileRect/>
              </a:gra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黑体" pitchFamily="49" charset="-122"/>
              <a:ea typeface="黑体" pitchFamily="49" charset="-122"/>
            </a:rPr>
            <a:t>还书</a:t>
          </a:r>
          <a:endParaRPr lang="zh-CN" altLang="en-US" sz="3600" b="1" cap="none" spc="0" dirty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gradFill flip="none" rotWithShape="1">
              <a:gsLst>
                <a:gs pos="0">
                  <a:schemeClr val="accent5">
                    <a:lumMod val="75000"/>
                    <a:tint val="66000"/>
                    <a:satMod val="160000"/>
                  </a:schemeClr>
                </a:gs>
                <a:gs pos="50000">
                  <a:schemeClr val="accent5">
                    <a:lumMod val="75000"/>
                    <a:tint val="44500"/>
                    <a:satMod val="160000"/>
                  </a:schemeClr>
                </a:gs>
                <a:gs pos="100000">
                  <a:schemeClr val="accent5">
                    <a:lumMod val="75000"/>
                    <a:tint val="23500"/>
                    <a:satMod val="160000"/>
                  </a:schemeClr>
                </a:gs>
              </a:gsLst>
              <a:lin ang="13500000" scaled="1"/>
              <a:tileRect/>
            </a:gra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  <a:latin typeface="黑体" pitchFamily="49" charset="-122"/>
            <a:ea typeface="黑体" pitchFamily="49" charset="-122"/>
          </a:endParaRPr>
        </a:p>
      </dgm:t>
    </dgm:pt>
    <dgm:pt modelId="{DC33806E-C0D7-4391-B6C1-AE703B9485B3}" type="sibTrans" cxnId="{8285346E-BD07-4A14-8BBA-1724F8EC0C8F}">
      <dgm:prSet/>
      <dgm:spPr/>
      <dgm:t>
        <a:bodyPr/>
        <a:lstStyle/>
        <a:p>
          <a:endParaRPr lang="zh-CN" altLang="en-US"/>
        </a:p>
      </dgm:t>
    </dgm:pt>
    <dgm:pt modelId="{B4C62626-67C5-4B14-A243-09D13B4A4112}" type="parTrans" cxnId="{8285346E-BD07-4A14-8BBA-1724F8EC0C8F}">
      <dgm:prSet/>
      <dgm:spPr/>
      <dgm:t>
        <a:bodyPr/>
        <a:lstStyle/>
        <a:p>
          <a:endParaRPr lang="zh-CN" altLang="en-US"/>
        </a:p>
      </dgm:t>
    </dgm:pt>
    <dgm:pt modelId="{FFB69546-7AC1-4A7E-B66F-92D164BDC619}">
      <dgm:prSet custT="1"/>
      <dgm:spPr/>
      <dgm:t>
        <a:bodyPr/>
        <a:lstStyle/>
        <a:p>
          <a:r>
            <a:rPr lang="zh-CN" altLang="en-US" sz="1200" b="1" dirty="0" smtClean="0">
              <a:solidFill>
                <a:schemeClr val="tx1"/>
              </a:solidFill>
              <a:latin typeface="黑体" pitchFamily="49" charset="-122"/>
              <a:ea typeface="黑体" pitchFamily="49" charset="-122"/>
            </a:rPr>
            <a:t>周一</a:t>
          </a:r>
          <a:r>
            <a:rPr lang="en-US" altLang="zh-CN" sz="1200" b="1" dirty="0" smtClean="0">
              <a:solidFill>
                <a:schemeClr val="tx1"/>
              </a:solidFill>
              <a:latin typeface="黑体" pitchFamily="49" charset="-122"/>
              <a:ea typeface="黑体" pitchFamily="49" charset="-122"/>
            </a:rPr>
            <a:t>~</a:t>
          </a:r>
          <a:r>
            <a:rPr lang="zh-CN" altLang="en-US" sz="1200" b="1" dirty="0" smtClean="0">
              <a:solidFill>
                <a:schemeClr val="tx1"/>
              </a:solidFill>
              <a:latin typeface="黑体" pitchFamily="49" charset="-122"/>
              <a:ea typeface="黑体" pitchFamily="49" charset="-122"/>
            </a:rPr>
            <a:t>周五： </a:t>
          </a:r>
          <a:r>
            <a:rPr lang="en-US" altLang="zh-CN" sz="1200" b="1" dirty="0" smtClean="0">
              <a:solidFill>
                <a:schemeClr val="tx1"/>
              </a:solidFill>
              <a:latin typeface="黑体" pitchFamily="49" charset="-122"/>
              <a:ea typeface="黑体" pitchFamily="49" charset="-122"/>
            </a:rPr>
            <a:t>8</a:t>
          </a:r>
          <a:r>
            <a:rPr lang="zh-CN" altLang="en-US" sz="1200" b="1" dirty="0" smtClean="0">
              <a:solidFill>
                <a:schemeClr val="tx1"/>
              </a:solidFill>
              <a:latin typeface="黑体" pitchFamily="49" charset="-122"/>
              <a:ea typeface="黑体" pitchFamily="49" charset="-122"/>
            </a:rPr>
            <a:t>：</a:t>
          </a:r>
          <a:r>
            <a:rPr lang="en-US" altLang="zh-CN" sz="1200" b="1" dirty="0" smtClean="0">
              <a:solidFill>
                <a:schemeClr val="tx1"/>
              </a:solidFill>
              <a:latin typeface="黑体" pitchFamily="49" charset="-122"/>
              <a:ea typeface="黑体" pitchFamily="49" charset="-122"/>
            </a:rPr>
            <a:t>30--11</a:t>
          </a:r>
          <a:r>
            <a:rPr lang="zh-CN" altLang="en-US" sz="1200" b="1" dirty="0" smtClean="0">
              <a:solidFill>
                <a:schemeClr val="tx1"/>
              </a:solidFill>
              <a:latin typeface="黑体" pitchFamily="49" charset="-122"/>
              <a:ea typeface="黑体" pitchFamily="49" charset="-122"/>
            </a:rPr>
            <a:t>：</a:t>
          </a:r>
          <a:r>
            <a:rPr lang="en-US" altLang="zh-CN" sz="1200" b="1" dirty="0" smtClean="0">
              <a:solidFill>
                <a:schemeClr val="tx1"/>
              </a:solidFill>
              <a:latin typeface="黑体" pitchFamily="49" charset="-122"/>
              <a:ea typeface="黑体" pitchFamily="49" charset="-122"/>
            </a:rPr>
            <a:t>30</a:t>
          </a:r>
          <a:endParaRPr lang="zh-CN" altLang="en-US" sz="1200" b="1" dirty="0">
            <a:solidFill>
              <a:schemeClr val="tx1"/>
            </a:solidFill>
            <a:latin typeface="黑体" pitchFamily="49" charset="-122"/>
            <a:ea typeface="黑体" pitchFamily="49" charset="-122"/>
          </a:endParaRPr>
        </a:p>
      </dgm:t>
    </dgm:pt>
    <dgm:pt modelId="{B5E3EDA5-2159-4542-B3BE-990A3D92691F}" type="parTrans" cxnId="{59CBFF49-65E1-4BBC-A2DF-F92C203FD694}">
      <dgm:prSet/>
      <dgm:spPr/>
      <dgm:t>
        <a:bodyPr/>
        <a:lstStyle/>
        <a:p>
          <a:endParaRPr lang="zh-CN" altLang="en-US"/>
        </a:p>
      </dgm:t>
    </dgm:pt>
    <dgm:pt modelId="{0C250A57-3F3B-43CB-AC28-79F6AFCFF177}" type="sibTrans" cxnId="{59CBFF49-65E1-4BBC-A2DF-F92C203FD694}">
      <dgm:prSet/>
      <dgm:spPr/>
      <dgm:t>
        <a:bodyPr/>
        <a:lstStyle/>
        <a:p>
          <a:endParaRPr lang="zh-CN" altLang="en-US"/>
        </a:p>
      </dgm:t>
    </dgm:pt>
    <dgm:pt modelId="{EEBCA02B-B76C-4244-8849-455B5FC72382}">
      <dgm:prSet custT="1"/>
      <dgm:spPr/>
      <dgm:t>
        <a:bodyPr/>
        <a:lstStyle/>
        <a:p>
          <a:r>
            <a:rPr lang="en-US" altLang="zh-CN" sz="1200" b="1" dirty="0" smtClean="0">
              <a:solidFill>
                <a:schemeClr val="tx1"/>
              </a:solidFill>
              <a:latin typeface="黑体" pitchFamily="49" charset="-122"/>
              <a:ea typeface="黑体" pitchFamily="49" charset="-122"/>
            </a:rPr>
            <a:t>            13</a:t>
          </a:r>
          <a:r>
            <a:rPr lang="zh-CN" altLang="en-US" sz="1200" b="1" dirty="0" smtClean="0">
              <a:solidFill>
                <a:schemeClr val="tx1"/>
              </a:solidFill>
              <a:latin typeface="黑体" pitchFamily="49" charset="-122"/>
              <a:ea typeface="黑体" pitchFamily="49" charset="-122"/>
            </a:rPr>
            <a:t>：</a:t>
          </a:r>
          <a:r>
            <a:rPr lang="en-US" altLang="zh-CN" sz="1200" b="1" dirty="0" smtClean="0">
              <a:solidFill>
                <a:schemeClr val="tx1"/>
              </a:solidFill>
              <a:latin typeface="黑体" pitchFamily="49" charset="-122"/>
              <a:ea typeface="黑体" pitchFamily="49" charset="-122"/>
            </a:rPr>
            <a:t>30—16</a:t>
          </a:r>
          <a:r>
            <a:rPr lang="zh-CN" altLang="en-US" sz="1200" b="1" dirty="0" smtClean="0">
              <a:solidFill>
                <a:schemeClr val="tx1"/>
              </a:solidFill>
              <a:latin typeface="黑体" pitchFamily="49" charset="-122"/>
              <a:ea typeface="黑体" pitchFamily="49" charset="-122"/>
            </a:rPr>
            <a:t>：</a:t>
          </a:r>
          <a:r>
            <a:rPr lang="en-US" altLang="zh-CN" sz="1200" b="1" dirty="0" smtClean="0">
              <a:solidFill>
                <a:schemeClr val="tx1"/>
              </a:solidFill>
              <a:latin typeface="黑体" pitchFamily="49" charset="-122"/>
              <a:ea typeface="黑体" pitchFamily="49" charset="-122"/>
            </a:rPr>
            <a:t>30</a:t>
          </a:r>
          <a:endParaRPr lang="en-US" altLang="zh-CN" sz="1200" b="1" dirty="0">
            <a:solidFill>
              <a:schemeClr val="tx1"/>
            </a:solidFill>
            <a:latin typeface="黑体" pitchFamily="49" charset="-122"/>
            <a:ea typeface="黑体" pitchFamily="49" charset="-122"/>
          </a:endParaRPr>
        </a:p>
      </dgm:t>
    </dgm:pt>
    <dgm:pt modelId="{6D579080-2FCC-4A47-BC2F-6BF3004059BC}" type="parTrans" cxnId="{81F5898C-6931-4A33-95C8-6EC73066BAD4}">
      <dgm:prSet/>
      <dgm:spPr/>
      <dgm:t>
        <a:bodyPr/>
        <a:lstStyle/>
        <a:p>
          <a:endParaRPr lang="zh-CN" altLang="en-US"/>
        </a:p>
      </dgm:t>
    </dgm:pt>
    <dgm:pt modelId="{D8B648F2-11B0-46A0-ABEC-49F87C95770E}" type="sibTrans" cxnId="{81F5898C-6931-4A33-95C8-6EC73066BAD4}">
      <dgm:prSet/>
      <dgm:spPr/>
      <dgm:t>
        <a:bodyPr/>
        <a:lstStyle/>
        <a:p>
          <a:endParaRPr lang="zh-CN" altLang="en-US"/>
        </a:p>
      </dgm:t>
    </dgm:pt>
    <dgm:pt modelId="{E63A715C-CD91-4387-A47F-48B23D838CFB}">
      <dgm:prSet custT="1"/>
      <dgm:spPr/>
      <dgm:t>
        <a:bodyPr/>
        <a:lstStyle/>
        <a:p>
          <a:r>
            <a:rPr lang="zh-CN" altLang="en-US" sz="1200" b="1" dirty="0" smtClean="0">
              <a:solidFill>
                <a:srgbClr val="FF0000"/>
              </a:solidFill>
              <a:latin typeface="黑体" pitchFamily="49" charset="-122"/>
              <a:ea typeface="黑体" pitchFamily="49" charset="-122"/>
            </a:rPr>
            <a:t>地点：</a:t>
          </a:r>
          <a:endParaRPr lang="zh-CN" altLang="en-US" sz="1200" b="1" dirty="0">
            <a:solidFill>
              <a:schemeClr val="tx1"/>
            </a:solidFill>
            <a:latin typeface="黑体" pitchFamily="49" charset="-122"/>
            <a:ea typeface="黑体" pitchFamily="49" charset="-122"/>
          </a:endParaRPr>
        </a:p>
      </dgm:t>
    </dgm:pt>
    <dgm:pt modelId="{6AE0185A-67A8-43D7-980C-8F0471563020}" type="parTrans" cxnId="{F0819DA8-1021-4422-B872-E5DC3B847517}">
      <dgm:prSet/>
      <dgm:spPr/>
      <dgm:t>
        <a:bodyPr/>
        <a:lstStyle/>
        <a:p>
          <a:endParaRPr lang="zh-CN" altLang="en-US"/>
        </a:p>
      </dgm:t>
    </dgm:pt>
    <dgm:pt modelId="{40C28F69-D670-467A-A186-F0F5E6101DB0}" type="sibTrans" cxnId="{F0819DA8-1021-4422-B872-E5DC3B847517}">
      <dgm:prSet/>
      <dgm:spPr/>
      <dgm:t>
        <a:bodyPr/>
        <a:lstStyle/>
        <a:p>
          <a:endParaRPr lang="zh-CN" altLang="en-US"/>
        </a:p>
      </dgm:t>
    </dgm:pt>
    <dgm:pt modelId="{5C3092CB-7410-4178-B20F-03E4F57E4F9B}">
      <dgm:prSet custT="1"/>
      <dgm:spPr/>
      <dgm:t>
        <a:bodyPr/>
        <a:lstStyle/>
        <a:p>
          <a:r>
            <a:rPr lang="zh-CN" altLang="en-US" sz="1200" b="1" dirty="0" smtClean="0">
              <a:solidFill>
                <a:schemeClr val="tx1"/>
              </a:solidFill>
              <a:latin typeface="黑体" pitchFamily="49" charset="-122"/>
              <a:ea typeface="黑体" pitchFamily="49" charset="-122"/>
            </a:rPr>
            <a:t>西山图书馆</a:t>
          </a:r>
          <a:r>
            <a:rPr lang="en-US" altLang="zh-CN" sz="1200" b="1" dirty="0" smtClean="0">
              <a:solidFill>
                <a:schemeClr val="tx1"/>
              </a:solidFill>
              <a:latin typeface="黑体" pitchFamily="49" charset="-122"/>
              <a:ea typeface="黑体" pitchFamily="49" charset="-122"/>
            </a:rPr>
            <a:t>1</a:t>
          </a:r>
          <a:r>
            <a:rPr lang="zh-CN" altLang="en-US" sz="1200" b="1" dirty="0" smtClean="0">
              <a:solidFill>
                <a:schemeClr val="tx1"/>
              </a:solidFill>
              <a:latin typeface="黑体" pitchFamily="49" charset="-122"/>
              <a:ea typeface="黑体" pitchFamily="49" charset="-122"/>
            </a:rPr>
            <a:t>楼总还书台</a:t>
          </a:r>
          <a:endParaRPr lang="zh-CN" altLang="en-US" sz="1200" b="1" dirty="0">
            <a:solidFill>
              <a:schemeClr val="tx1"/>
            </a:solidFill>
            <a:latin typeface="黑体" pitchFamily="49" charset="-122"/>
            <a:ea typeface="黑体" pitchFamily="49" charset="-122"/>
          </a:endParaRPr>
        </a:p>
      </dgm:t>
    </dgm:pt>
    <dgm:pt modelId="{11E19209-538B-439E-99BD-3360528EA597}" type="parTrans" cxnId="{89464BA3-38D4-48F3-A438-F2D430AC0B82}">
      <dgm:prSet/>
      <dgm:spPr/>
      <dgm:t>
        <a:bodyPr/>
        <a:lstStyle/>
        <a:p>
          <a:endParaRPr lang="zh-CN" altLang="en-US"/>
        </a:p>
      </dgm:t>
    </dgm:pt>
    <dgm:pt modelId="{1408F069-5CE5-4A70-82E6-C301C09FBF5E}" type="sibTrans" cxnId="{89464BA3-38D4-48F3-A438-F2D430AC0B82}">
      <dgm:prSet/>
      <dgm:spPr/>
      <dgm:t>
        <a:bodyPr/>
        <a:lstStyle/>
        <a:p>
          <a:endParaRPr lang="zh-CN" altLang="en-US"/>
        </a:p>
      </dgm:t>
    </dgm:pt>
    <dgm:pt modelId="{740ABDA9-AE1C-474D-B78A-52642F4C999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zh-CN" altLang="en-US" sz="1200" b="1" dirty="0" smtClean="0">
              <a:solidFill>
                <a:schemeClr val="tx1"/>
              </a:solidFill>
              <a:latin typeface="黑体" pitchFamily="49" charset="-122"/>
              <a:ea typeface="黑体" pitchFamily="49" charset="-122"/>
            </a:rPr>
            <a:t>西山图书馆</a:t>
          </a:r>
          <a:r>
            <a:rPr lang="en-US" altLang="zh-CN" sz="1200" b="1" dirty="0" smtClean="0">
              <a:solidFill>
                <a:schemeClr val="tx1"/>
              </a:solidFill>
              <a:latin typeface="黑体" pitchFamily="49" charset="-122"/>
              <a:ea typeface="黑体" pitchFamily="49" charset="-122"/>
            </a:rPr>
            <a:t>3</a:t>
          </a:r>
          <a:r>
            <a:rPr lang="zh-CN" altLang="en-US" sz="1200" b="1" dirty="0" smtClean="0">
              <a:solidFill>
                <a:schemeClr val="tx1"/>
              </a:solidFill>
              <a:latin typeface="黑体" pitchFamily="49" charset="-122"/>
              <a:ea typeface="黑体" pitchFamily="49" charset="-122"/>
            </a:rPr>
            <a:t>、</a:t>
          </a:r>
          <a:r>
            <a:rPr lang="en-US" altLang="zh-CN" sz="1200" b="1" dirty="0" smtClean="0">
              <a:solidFill>
                <a:schemeClr val="tx1"/>
              </a:solidFill>
              <a:latin typeface="黑体" pitchFamily="49" charset="-122"/>
              <a:ea typeface="黑体" pitchFamily="49" charset="-122"/>
            </a:rPr>
            <a:t>4</a:t>
          </a:r>
          <a:r>
            <a:rPr lang="zh-CN" altLang="en-US" sz="1200" b="1" dirty="0" smtClean="0">
              <a:solidFill>
                <a:schemeClr val="tx1"/>
              </a:solidFill>
              <a:latin typeface="黑体" pitchFamily="49" charset="-122"/>
              <a:ea typeface="黑体" pitchFamily="49" charset="-122"/>
            </a:rPr>
            <a:t>楼借阅区均可</a:t>
          </a:r>
          <a:endParaRPr lang="en-US" altLang="zh-CN" sz="1200" dirty="0">
            <a:solidFill>
              <a:schemeClr val="tx1"/>
            </a:solidFill>
            <a:latin typeface="黑体" pitchFamily="49" charset="-122"/>
            <a:ea typeface="黑体" pitchFamily="49" charset="-122"/>
          </a:endParaRPr>
        </a:p>
      </dgm:t>
    </dgm:pt>
    <dgm:pt modelId="{167351BE-DD7F-48F0-8B72-B8F48719B18E}" type="parTrans" cxnId="{F6A52D1B-6AE0-4815-B360-FB2F2F9999FE}">
      <dgm:prSet/>
      <dgm:spPr/>
      <dgm:t>
        <a:bodyPr/>
        <a:lstStyle/>
        <a:p>
          <a:endParaRPr lang="zh-CN" altLang="en-US"/>
        </a:p>
      </dgm:t>
    </dgm:pt>
    <dgm:pt modelId="{5FC3C134-11FB-4851-840E-A3A76B6490E3}" type="sibTrans" cxnId="{F6A52D1B-6AE0-4815-B360-FB2F2F9999FE}">
      <dgm:prSet/>
      <dgm:spPr/>
      <dgm:t>
        <a:bodyPr/>
        <a:lstStyle/>
        <a:p>
          <a:endParaRPr lang="zh-CN" altLang="en-US"/>
        </a:p>
      </dgm:t>
    </dgm:pt>
    <dgm:pt modelId="{91F81BFA-FE9A-4FF8-8DC8-3FBA8A115326}" type="pres">
      <dgm:prSet presAssocID="{94AB6C14-0075-452E-B28C-A79EFC2763DC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DC4757DC-B592-4F91-A61E-CE3AFA4CD952}" type="pres">
      <dgm:prSet presAssocID="{2E658F62-6731-4AC8-B94E-DA122F7E850D}" presName="circle1" presStyleLbl="node1" presStyleIdx="0" presStyleCnt="3"/>
      <dgm:spPr>
        <a:solidFill>
          <a:schemeClr val="accent5">
            <a:lumMod val="20000"/>
            <a:lumOff val="80000"/>
          </a:schemeClr>
        </a:solidFill>
        <a:ln w="28575">
          <a:solidFill>
            <a:schemeClr val="accent1">
              <a:lumMod val="60000"/>
              <a:lumOff val="40000"/>
            </a:schemeClr>
          </a:solidFill>
        </a:ln>
      </dgm:spPr>
    </dgm:pt>
    <dgm:pt modelId="{89345274-1862-40EA-B8F3-35884A22D161}" type="pres">
      <dgm:prSet presAssocID="{2E658F62-6731-4AC8-B94E-DA122F7E850D}" presName="space" presStyleCnt="0"/>
      <dgm:spPr/>
    </dgm:pt>
    <dgm:pt modelId="{9D327E31-B04E-4AB2-9C72-CC965D0569C3}" type="pres">
      <dgm:prSet presAssocID="{2E658F62-6731-4AC8-B94E-DA122F7E850D}" presName="rect1" presStyleLbl="alignAcc1" presStyleIdx="0" presStyleCnt="3" custLinFactNeighborX="2747" custLinFactNeighborY="38722"/>
      <dgm:spPr/>
      <dgm:t>
        <a:bodyPr/>
        <a:lstStyle/>
        <a:p>
          <a:endParaRPr lang="zh-CN" altLang="en-US"/>
        </a:p>
      </dgm:t>
    </dgm:pt>
    <dgm:pt modelId="{C5940B52-D829-471E-A070-5F769A253070}" type="pres">
      <dgm:prSet presAssocID="{E7DF52F2-7402-47EA-A9C2-204DE1438D1A}" presName="vertSpace2" presStyleLbl="node1" presStyleIdx="0" presStyleCnt="3"/>
      <dgm:spPr/>
    </dgm:pt>
    <dgm:pt modelId="{44FD7580-CF7E-4EE3-B3AB-1608B6301FDF}" type="pres">
      <dgm:prSet presAssocID="{E7DF52F2-7402-47EA-A9C2-204DE1438D1A}" presName="circle2" presStyleLbl="node1" presStyleIdx="1" presStyleCnt="3"/>
      <dgm:spPr>
        <a:solidFill>
          <a:schemeClr val="accent1">
            <a:lumMod val="60000"/>
            <a:lumOff val="40000"/>
          </a:schemeClr>
        </a:solidFill>
        <a:ln>
          <a:solidFill>
            <a:schemeClr val="accent1">
              <a:lumMod val="60000"/>
              <a:lumOff val="40000"/>
            </a:schemeClr>
          </a:solidFill>
        </a:ln>
      </dgm:spPr>
    </dgm:pt>
    <dgm:pt modelId="{5812616F-3503-482F-914D-6D5E32DC6413}" type="pres">
      <dgm:prSet presAssocID="{E7DF52F2-7402-47EA-A9C2-204DE1438D1A}" presName="rect2" presStyleLbl="alignAcc1" presStyleIdx="1" presStyleCnt="3"/>
      <dgm:spPr/>
      <dgm:t>
        <a:bodyPr/>
        <a:lstStyle/>
        <a:p>
          <a:endParaRPr lang="zh-CN" altLang="en-US"/>
        </a:p>
      </dgm:t>
    </dgm:pt>
    <dgm:pt modelId="{628A668D-106D-4D8C-83CC-1EECDFC26828}" type="pres">
      <dgm:prSet presAssocID="{B8C501BB-247A-4245-87A0-79EB37EB950A}" presName="vertSpace3" presStyleLbl="node1" presStyleIdx="1" presStyleCnt="3"/>
      <dgm:spPr/>
    </dgm:pt>
    <dgm:pt modelId="{3DC09ADA-247A-439B-BBDD-5C0D95AB2D4A}" type="pres">
      <dgm:prSet presAssocID="{B8C501BB-247A-4245-87A0-79EB37EB950A}" presName="circle3" presStyleLbl="node1" presStyleIdx="2" presStyleCnt="3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13500000" scaled="1"/>
          <a:tileRect/>
        </a:gradFill>
        <a:ln>
          <a:solidFill>
            <a:schemeClr val="accent1">
              <a:lumMod val="60000"/>
              <a:lumOff val="40000"/>
            </a:schemeClr>
          </a:solidFill>
        </a:ln>
      </dgm:spPr>
    </dgm:pt>
    <dgm:pt modelId="{8EE0AA27-CEF2-411E-BFA5-22043EEA96C7}" type="pres">
      <dgm:prSet presAssocID="{B8C501BB-247A-4245-87A0-79EB37EB950A}" presName="rect3" presStyleLbl="alignAcc1" presStyleIdx="2" presStyleCnt="3"/>
      <dgm:spPr/>
      <dgm:t>
        <a:bodyPr/>
        <a:lstStyle/>
        <a:p>
          <a:endParaRPr lang="zh-CN" altLang="en-US"/>
        </a:p>
      </dgm:t>
    </dgm:pt>
    <dgm:pt modelId="{A74FFC00-507F-4718-8768-20537D9754EF}" type="pres">
      <dgm:prSet presAssocID="{2E658F62-6731-4AC8-B94E-DA122F7E850D}" presName="rect1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780B99A-C3D9-4703-9F7E-DB3EED32215B}" type="pres">
      <dgm:prSet presAssocID="{2E658F62-6731-4AC8-B94E-DA122F7E850D}" presName="rect1ChTx" presStyleLbl="alignAcc1" presStyleIdx="2" presStyleCnt="3" custScaleX="100000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13E6007-2715-4E60-9401-C441EBA4D940}" type="pres">
      <dgm:prSet presAssocID="{E7DF52F2-7402-47EA-A9C2-204DE1438D1A}" presName="rect2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2A465C5-EDA8-4F43-8D26-DA7FEE715A39}" type="pres">
      <dgm:prSet presAssocID="{E7DF52F2-7402-47EA-A9C2-204DE1438D1A}" presName="rect2ChTx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43C421C-9A1F-440A-B708-02DA578C0CAE}" type="pres">
      <dgm:prSet presAssocID="{B8C501BB-247A-4245-87A0-79EB37EB950A}" presName="rect3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7BE34C46-280D-4F34-AE45-2E0B2E84E872}" type="pres">
      <dgm:prSet presAssocID="{B8C501BB-247A-4245-87A0-79EB37EB950A}" presName="rect3ChTx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26D353E2-8592-4D0F-B545-0F7EF01B5818}" type="presOf" srcId="{E7DF52F2-7402-47EA-A9C2-204DE1438D1A}" destId="{5812616F-3503-482F-914D-6D5E32DC6413}" srcOrd="0" destOrd="0" presId="urn:microsoft.com/office/officeart/2005/8/layout/target3"/>
    <dgm:cxn modelId="{F0819DA8-1021-4422-B872-E5DC3B847517}" srcId="{B8C501BB-247A-4245-87A0-79EB37EB950A}" destId="{E63A715C-CD91-4387-A47F-48B23D838CFB}" srcOrd="3" destOrd="0" parTransId="{6AE0185A-67A8-43D7-980C-8F0471563020}" sibTransId="{40C28F69-D670-467A-A186-F0F5E6101DB0}"/>
    <dgm:cxn modelId="{89464BA3-38D4-48F3-A438-F2D430AC0B82}" srcId="{B8C501BB-247A-4245-87A0-79EB37EB950A}" destId="{5C3092CB-7410-4178-B20F-03E4F57E4F9B}" srcOrd="4" destOrd="0" parTransId="{11E19209-538B-439E-99BD-3360528EA597}" sibTransId="{1408F069-5CE5-4A70-82E6-C301C09FBF5E}"/>
    <dgm:cxn modelId="{A9F4DC3A-8CA9-491F-A261-BA88D196F107}" srcId="{E7DF52F2-7402-47EA-A9C2-204DE1438D1A}" destId="{316F4763-9DCA-47C8-9D2F-E774BC71172C}" srcOrd="3" destOrd="0" parTransId="{CE9CD335-DDC2-4EC6-98E4-A4366041D75D}" sibTransId="{9E5660C8-D0E5-4225-903E-C278430BEA1B}"/>
    <dgm:cxn modelId="{755FEF98-7BB5-404C-996E-C0E8C13EBC03}" type="presOf" srcId="{2E658F62-6731-4AC8-B94E-DA122F7E850D}" destId="{A74FFC00-507F-4718-8768-20537D9754EF}" srcOrd="1" destOrd="0" presId="urn:microsoft.com/office/officeart/2005/8/layout/target3"/>
    <dgm:cxn modelId="{0095D564-F568-4676-8170-7EA15B1CAD0A}" type="presOf" srcId="{BB6A69C2-6FAD-4434-8BF5-DA20253B6C17}" destId="{9780B99A-C3D9-4703-9F7E-DB3EED32215B}" srcOrd="0" destOrd="2" presId="urn:microsoft.com/office/officeart/2005/8/layout/target3"/>
    <dgm:cxn modelId="{01BE25E2-C21F-4A7A-9368-5FBA0051BCAE}" type="presOf" srcId="{E63A715C-CD91-4387-A47F-48B23D838CFB}" destId="{7BE34C46-280D-4F34-AE45-2E0B2E84E872}" srcOrd="0" destOrd="3" presId="urn:microsoft.com/office/officeart/2005/8/layout/target3"/>
    <dgm:cxn modelId="{558EF870-D3A3-48C3-ABEE-882F6918DAFA}" type="presOf" srcId="{2E658F62-6731-4AC8-B94E-DA122F7E850D}" destId="{9D327E31-B04E-4AB2-9C72-CC965D0569C3}" srcOrd="0" destOrd="0" presId="urn:microsoft.com/office/officeart/2005/8/layout/target3"/>
    <dgm:cxn modelId="{F28E17EF-DED6-4B96-9847-3FCB6043368A}" srcId="{2E658F62-6731-4AC8-B94E-DA122F7E850D}" destId="{3C633BE4-3115-492C-8E53-B7A5DBA7830A}" srcOrd="3" destOrd="0" parTransId="{820540D2-661C-475B-AFC4-59430D5BB76A}" sibTransId="{7611E604-18A1-4579-B33F-2216889CE504}"/>
    <dgm:cxn modelId="{530514BE-5D43-468D-8DB3-10A2842F765B}" type="presOf" srcId="{F7E1C059-97BA-422D-9FFD-F1A94C1F5F3A}" destId="{9780B99A-C3D9-4703-9F7E-DB3EED32215B}" srcOrd="0" destOrd="0" presId="urn:microsoft.com/office/officeart/2005/8/layout/target3"/>
    <dgm:cxn modelId="{C2962136-6EFA-45FE-AA90-3F2735D158C0}" type="presOf" srcId="{316F4763-9DCA-47C8-9D2F-E774BC71172C}" destId="{32A465C5-EDA8-4F43-8D26-DA7FEE715A39}" srcOrd="0" destOrd="3" presId="urn:microsoft.com/office/officeart/2005/8/layout/target3"/>
    <dgm:cxn modelId="{272F905E-CC2E-4DD6-9289-6749663D9798}" type="presOf" srcId="{EEBCA02B-B76C-4244-8849-455B5FC72382}" destId="{7BE34C46-280D-4F34-AE45-2E0B2E84E872}" srcOrd="0" destOrd="2" presId="urn:microsoft.com/office/officeart/2005/8/layout/target3"/>
    <dgm:cxn modelId="{253E4220-B4EB-4BBE-BA3F-B5ED848BD98E}" type="presOf" srcId="{02593ABA-164F-449A-B67F-520B0C55BE75}" destId="{7BE34C46-280D-4F34-AE45-2E0B2E84E872}" srcOrd="0" destOrd="0" presId="urn:microsoft.com/office/officeart/2005/8/layout/target3"/>
    <dgm:cxn modelId="{9E0FE9A7-1B57-44DE-9397-A36130850C52}" type="presOf" srcId="{5C3092CB-7410-4178-B20F-03E4F57E4F9B}" destId="{7BE34C46-280D-4F34-AE45-2E0B2E84E872}" srcOrd="0" destOrd="4" presId="urn:microsoft.com/office/officeart/2005/8/layout/target3"/>
    <dgm:cxn modelId="{F6A52D1B-6AE0-4815-B360-FB2F2F9999FE}" srcId="{E7DF52F2-7402-47EA-A9C2-204DE1438D1A}" destId="{740ABDA9-AE1C-474D-B78A-52642F4C9995}" srcOrd="4" destOrd="0" parTransId="{167351BE-DD7F-48F0-8B72-B8F48719B18E}" sibTransId="{5FC3C134-11FB-4851-840E-A3A76B6490E3}"/>
    <dgm:cxn modelId="{8285346E-BD07-4A14-8BBA-1724F8EC0C8F}" srcId="{94AB6C14-0075-452E-B28C-A79EFC2763DC}" destId="{B8C501BB-247A-4245-87A0-79EB37EB950A}" srcOrd="2" destOrd="0" parTransId="{B4C62626-67C5-4B14-A243-09D13B4A4112}" sibTransId="{DC33806E-C0D7-4391-B6C1-AE703B9485B3}"/>
    <dgm:cxn modelId="{72EF8F6E-D189-44E1-9378-CA0B14CC6DED}" srcId="{2E658F62-6731-4AC8-B94E-DA122F7E850D}" destId="{554B8958-1F5F-4696-ABCD-A1B423DEE860}" srcOrd="1" destOrd="0" parTransId="{2504343D-D864-4347-8B6A-6978945621DB}" sibTransId="{ACACDE78-235C-4BD2-AA39-5726DDB99BD5}"/>
    <dgm:cxn modelId="{D53C4691-9B3F-43A5-A380-669E01C40B41}" type="presOf" srcId="{3C633BE4-3115-492C-8E53-B7A5DBA7830A}" destId="{9780B99A-C3D9-4703-9F7E-DB3EED32215B}" srcOrd="0" destOrd="3" presId="urn:microsoft.com/office/officeart/2005/8/layout/target3"/>
    <dgm:cxn modelId="{41EC412B-C850-4F7E-88CD-3A24B238A8C9}" type="presOf" srcId="{740ABDA9-AE1C-474D-B78A-52642F4C9995}" destId="{32A465C5-EDA8-4F43-8D26-DA7FEE715A39}" srcOrd="0" destOrd="4" presId="urn:microsoft.com/office/officeart/2005/8/layout/target3"/>
    <dgm:cxn modelId="{9D23D98C-7F41-4E71-87EE-C1D379CEAF01}" type="presOf" srcId="{B8C501BB-247A-4245-87A0-79EB37EB950A}" destId="{8EE0AA27-CEF2-411E-BFA5-22043EEA96C7}" srcOrd="0" destOrd="0" presId="urn:microsoft.com/office/officeart/2005/8/layout/target3"/>
    <dgm:cxn modelId="{81F5898C-6931-4A33-95C8-6EC73066BAD4}" srcId="{B8C501BB-247A-4245-87A0-79EB37EB950A}" destId="{EEBCA02B-B76C-4244-8849-455B5FC72382}" srcOrd="2" destOrd="0" parTransId="{6D579080-2FCC-4A47-BC2F-6BF3004059BC}" sibTransId="{D8B648F2-11B0-46A0-ABEC-49F87C95770E}"/>
    <dgm:cxn modelId="{FAC0270A-5181-419F-B14F-8957492CAC34}" srcId="{B8C501BB-247A-4245-87A0-79EB37EB950A}" destId="{02593ABA-164F-449A-B67F-520B0C55BE75}" srcOrd="0" destOrd="0" parTransId="{668C4A39-BEDC-4265-8032-5545C8BECE65}" sibTransId="{EB3F9ABE-E017-4CBB-A35F-70829C1B48A7}"/>
    <dgm:cxn modelId="{E514E67C-6806-4BC7-8F1E-82B18DCF3397}" type="presOf" srcId="{94AB6C14-0075-452E-B28C-A79EFC2763DC}" destId="{91F81BFA-FE9A-4FF8-8DC8-3FBA8A115326}" srcOrd="0" destOrd="0" presId="urn:microsoft.com/office/officeart/2005/8/layout/target3"/>
    <dgm:cxn modelId="{C6DEE464-A1CB-43F0-B95B-F8EA2EE0237D}" type="presOf" srcId="{1A64F585-16D6-4817-A348-6101D341C878}" destId="{32A465C5-EDA8-4F43-8D26-DA7FEE715A39}" srcOrd="0" destOrd="2" presId="urn:microsoft.com/office/officeart/2005/8/layout/target3"/>
    <dgm:cxn modelId="{9AB9FDBD-9E35-46D4-8805-8F4FD3885125}" srcId="{94AB6C14-0075-452E-B28C-A79EFC2763DC}" destId="{E7DF52F2-7402-47EA-A9C2-204DE1438D1A}" srcOrd="1" destOrd="0" parTransId="{81E870FB-C554-43D7-A98A-F73D57666649}" sibTransId="{0DD74E69-D63A-43C7-BAEE-2A1C530FA49E}"/>
    <dgm:cxn modelId="{CFBDBAC6-00F6-448B-9A59-AE9D27357128}" srcId="{94AB6C14-0075-452E-B28C-A79EFC2763DC}" destId="{2E658F62-6731-4AC8-B94E-DA122F7E850D}" srcOrd="0" destOrd="0" parTransId="{C1029711-99B5-484F-A859-1288206E272B}" sibTransId="{17B67429-3B8B-491C-A365-587DF02E2B47}"/>
    <dgm:cxn modelId="{6715B7B5-A7C4-45BC-A202-1BF2BFB181B9}" srcId="{2E658F62-6731-4AC8-B94E-DA122F7E850D}" destId="{BB6A69C2-6FAD-4434-8BF5-DA20253B6C17}" srcOrd="2" destOrd="0" parTransId="{E5BE2BAF-AEA8-48EF-9D83-FE2575DE6636}" sibTransId="{6173C833-936D-456D-BA58-A1CFF6A1CDE6}"/>
    <dgm:cxn modelId="{CDE62FA2-4D3C-4296-B175-52210B7CEFDC}" type="presOf" srcId="{554B8958-1F5F-4696-ABCD-A1B423DEE860}" destId="{9780B99A-C3D9-4703-9F7E-DB3EED32215B}" srcOrd="0" destOrd="1" presId="urn:microsoft.com/office/officeart/2005/8/layout/target3"/>
    <dgm:cxn modelId="{60D50DBF-6285-438F-B057-980D21A3745B}" type="presOf" srcId="{E7DF52F2-7402-47EA-A9C2-204DE1438D1A}" destId="{D13E6007-2715-4E60-9401-C441EBA4D940}" srcOrd="1" destOrd="0" presId="urn:microsoft.com/office/officeart/2005/8/layout/target3"/>
    <dgm:cxn modelId="{6E7C6AA8-BF9B-461F-A653-0F6EC592515B}" type="presOf" srcId="{474C6E28-4FBD-4807-B237-E3C431E86AE7}" destId="{32A465C5-EDA8-4F43-8D26-DA7FEE715A39}" srcOrd="0" destOrd="0" presId="urn:microsoft.com/office/officeart/2005/8/layout/target3"/>
    <dgm:cxn modelId="{CC841015-91C2-43EF-9182-6EE7806CBF5F}" type="presOf" srcId="{B8C501BB-247A-4245-87A0-79EB37EB950A}" destId="{343C421C-9A1F-440A-B708-02DA578C0CAE}" srcOrd="1" destOrd="0" presId="urn:microsoft.com/office/officeart/2005/8/layout/target3"/>
    <dgm:cxn modelId="{FBEFC8DB-DA93-4587-9411-DD9E5F377A31}" type="presOf" srcId="{B92106E2-4403-4952-89D2-35B0A0265C35}" destId="{32A465C5-EDA8-4F43-8D26-DA7FEE715A39}" srcOrd="0" destOrd="1" presId="urn:microsoft.com/office/officeart/2005/8/layout/target3"/>
    <dgm:cxn modelId="{59CBFF49-65E1-4BBC-A2DF-F92C203FD694}" srcId="{B8C501BB-247A-4245-87A0-79EB37EB950A}" destId="{FFB69546-7AC1-4A7E-B66F-92D164BDC619}" srcOrd="1" destOrd="0" parTransId="{B5E3EDA5-2159-4542-B3BE-990A3D92691F}" sibTransId="{0C250A57-3F3B-43CB-AC28-79F6AFCFF177}"/>
    <dgm:cxn modelId="{C8E98EFE-C842-4442-97F5-339CF275CACE}" type="presOf" srcId="{FFB69546-7AC1-4A7E-B66F-92D164BDC619}" destId="{7BE34C46-280D-4F34-AE45-2E0B2E84E872}" srcOrd="0" destOrd="1" presId="urn:microsoft.com/office/officeart/2005/8/layout/target3"/>
    <dgm:cxn modelId="{D382409A-3206-4814-A351-57D0D9AFD050}" srcId="{E7DF52F2-7402-47EA-A9C2-204DE1438D1A}" destId="{474C6E28-4FBD-4807-B237-E3C431E86AE7}" srcOrd="0" destOrd="0" parTransId="{9B1E15F9-9C40-431A-A22F-7234F458FBE8}" sibTransId="{3B6A6A3F-FD30-464D-9BD2-A59E015D3DE9}"/>
    <dgm:cxn modelId="{F8C904D8-2CCE-40F9-B6F2-4C9723701D0F}" srcId="{2E658F62-6731-4AC8-B94E-DA122F7E850D}" destId="{F7E1C059-97BA-422D-9FFD-F1A94C1F5F3A}" srcOrd="0" destOrd="0" parTransId="{6E6E1012-88CB-44C9-B669-FF2FC7B9E816}" sibTransId="{DE86D35B-BFFC-4662-99CB-1C57A1730137}"/>
    <dgm:cxn modelId="{6A049079-AC3B-40C7-A825-EF27EC520BD9}" srcId="{E7DF52F2-7402-47EA-A9C2-204DE1438D1A}" destId="{1A64F585-16D6-4817-A348-6101D341C878}" srcOrd="2" destOrd="0" parTransId="{B4D2830B-D092-40DE-A97D-48F54BEFFDFB}" sibTransId="{D6393866-233C-4054-A31F-E3F857B8250A}"/>
    <dgm:cxn modelId="{77DE0BD2-B332-4678-A122-C85218715751}" srcId="{E7DF52F2-7402-47EA-A9C2-204DE1438D1A}" destId="{B92106E2-4403-4952-89D2-35B0A0265C35}" srcOrd="1" destOrd="0" parTransId="{DF158877-F39B-4AD9-A8A9-B5CD1EDE565A}" sibTransId="{7702173D-AF79-42C3-B61D-EF4B3C54AB61}"/>
    <dgm:cxn modelId="{500E5844-6E7E-4D24-B7AD-B39635057BA5}" type="presParOf" srcId="{91F81BFA-FE9A-4FF8-8DC8-3FBA8A115326}" destId="{DC4757DC-B592-4F91-A61E-CE3AFA4CD952}" srcOrd="0" destOrd="0" presId="urn:microsoft.com/office/officeart/2005/8/layout/target3"/>
    <dgm:cxn modelId="{6FD81B04-17C7-4797-A07C-418CAD581721}" type="presParOf" srcId="{91F81BFA-FE9A-4FF8-8DC8-3FBA8A115326}" destId="{89345274-1862-40EA-B8F3-35884A22D161}" srcOrd="1" destOrd="0" presId="urn:microsoft.com/office/officeart/2005/8/layout/target3"/>
    <dgm:cxn modelId="{9BA3FD9A-8451-4CD1-9A76-734734815EF1}" type="presParOf" srcId="{91F81BFA-FE9A-4FF8-8DC8-3FBA8A115326}" destId="{9D327E31-B04E-4AB2-9C72-CC965D0569C3}" srcOrd="2" destOrd="0" presId="urn:microsoft.com/office/officeart/2005/8/layout/target3"/>
    <dgm:cxn modelId="{9A740CEB-7B2F-469D-80A8-F05BBA63E41C}" type="presParOf" srcId="{91F81BFA-FE9A-4FF8-8DC8-3FBA8A115326}" destId="{C5940B52-D829-471E-A070-5F769A253070}" srcOrd="3" destOrd="0" presId="urn:microsoft.com/office/officeart/2005/8/layout/target3"/>
    <dgm:cxn modelId="{4C414B5E-6355-4D22-9214-32D231683248}" type="presParOf" srcId="{91F81BFA-FE9A-4FF8-8DC8-3FBA8A115326}" destId="{44FD7580-CF7E-4EE3-B3AB-1608B6301FDF}" srcOrd="4" destOrd="0" presId="urn:microsoft.com/office/officeart/2005/8/layout/target3"/>
    <dgm:cxn modelId="{2AF7F7A9-54AF-40B5-9967-98788386D380}" type="presParOf" srcId="{91F81BFA-FE9A-4FF8-8DC8-3FBA8A115326}" destId="{5812616F-3503-482F-914D-6D5E32DC6413}" srcOrd="5" destOrd="0" presId="urn:microsoft.com/office/officeart/2005/8/layout/target3"/>
    <dgm:cxn modelId="{4C5075D9-E112-409A-B484-4828900B8730}" type="presParOf" srcId="{91F81BFA-FE9A-4FF8-8DC8-3FBA8A115326}" destId="{628A668D-106D-4D8C-83CC-1EECDFC26828}" srcOrd="6" destOrd="0" presId="urn:microsoft.com/office/officeart/2005/8/layout/target3"/>
    <dgm:cxn modelId="{DA574966-5F5C-4876-9668-9B692327FED3}" type="presParOf" srcId="{91F81BFA-FE9A-4FF8-8DC8-3FBA8A115326}" destId="{3DC09ADA-247A-439B-BBDD-5C0D95AB2D4A}" srcOrd="7" destOrd="0" presId="urn:microsoft.com/office/officeart/2005/8/layout/target3"/>
    <dgm:cxn modelId="{78EAA9A1-BDF4-462B-B4EF-2F9BE1A9DA18}" type="presParOf" srcId="{91F81BFA-FE9A-4FF8-8DC8-3FBA8A115326}" destId="{8EE0AA27-CEF2-411E-BFA5-22043EEA96C7}" srcOrd="8" destOrd="0" presId="urn:microsoft.com/office/officeart/2005/8/layout/target3"/>
    <dgm:cxn modelId="{FA0C3243-BD0A-47C8-8172-0E8D4C383445}" type="presParOf" srcId="{91F81BFA-FE9A-4FF8-8DC8-3FBA8A115326}" destId="{A74FFC00-507F-4718-8768-20537D9754EF}" srcOrd="9" destOrd="0" presId="urn:microsoft.com/office/officeart/2005/8/layout/target3"/>
    <dgm:cxn modelId="{6CEC19EE-7B7C-4686-A0A6-8C4D57228EB4}" type="presParOf" srcId="{91F81BFA-FE9A-4FF8-8DC8-3FBA8A115326}" destId="{9780B99A-C3D9-4703-9F7E-DB3EED32215B}" srcOrd="10" destOrd="0" presId="urn:microsoft.com/office/officeart/2005/8/layout/target3"/>
    <dgm:cxn modelId="{8CE8F53E-A88B-4DEC-952E-0DC574695F51}" type="presParOf" srcId="{91F81BFA-FE9A-4FF8-8DC8-3FBA8A115326}" destId="{D13E6007-2715-4E60-9401-C441EBA4D940}" srcOrd="11" destOrd="0" presId="urn:microsoft.com/office/officeart/2005/8/layout/target3"/>
    <dgm:cxn modelId="{BE5FBDD1-B49B-4C6C-A8FB-61C2C82FEB8F}" type="presParOf" srcId="{91F81BFA-FE9A-4FF8-8DC8-3FBA8A115326}" destId="{32A465C5-EDA8-4F43-8D26-DA7FEE715A39}" srcOrd="12" destOrd="0" presId="urn:microsoft.com/office/officeart/2005/8/layout/target3"/>
    <dgm:cxn modelId="{D90F751B-9A0A-40D5-A477-06F60D656FE2}" type="presParOf" srcId="{91F81BFA-FE9A-4FF8-8DC8-3FBA8A115326}" destId="{343C421C-9A1F-440A-B708-02DA578C0CAE}" srcOrd="13" destOrd="0" presId="urn:microsoft.com/office/officeart/2005/8/layout/target3"/>
    <dgm:cxn modelId="{FCBF02FC-0D4B-4D66-9758-493B1EA3626C}" type="presParOf" srcId="{91F81BFA-FE9A-4FF8-8DC8-3FBA8A115326}" destId="{7BE34C46-280D-4F34-AE45-2E0B2E84E872}" srcOrd="14" destOrd="0" presId="urn:microsoft.com/office/officeart/2005/8/layout/target3"/>
  </dgm:cxnLst>
  <dgm:bg>
    <a:solidFill>
      <a:schemeClr val="accent1">
        <a:lumMod val="20000"/>
        <a:lumOff val="80000"/>
      </a:schemeClr>
    </a:solidFill>
  </dgm:bg>
  <dgm:whole>
    <a:ln>
      <a:solidFill>
        <a:srgbClr val="6699FF"/>
      </a:solidFill>
    </a:ln>
  </dgm:whole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524551-926D-41B4-9687-CD4B529ECDCF}">
      <dsp:nvSpPr>
        <dsp:cNvPr id="0" name=""/>
        <dsp:cNvSpPr/>
      </dsp:nvSpPr>
      <dsp:spPr>
        <a:xfrm>
          <a:off x="2853075" y="2511092"/>
          <a:ext cx="147911" cy="14791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AEC37A9-42C9-4752-95ED-4DA25439EC02}">
      <dsp:nvSpPr>
        <dsp:cNvPr id="0" name=""/>
        <dsp:cNvSpPr/>
      </dsp:nvSpPr>
      <dsp:spPr>
        <a:xfrm>
          <a:off x="2723505" y="2718735"/>
          <a:ext cx="147911" cy="14791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A95F362-8423-4C3F-A1B7-AB3B5859D254}">
      <dsp:nvSpPr>
        <dsp:cNvPr id="0" name=""/>
        <dsp:cNvSpPr/>
      </dsp:nvSpPr>
      <dsp:spPr>
        <a:xfrm>
          <a:off x="2569085" y="2898509"/>
          <a:ext cx="147911" cy="14791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72B0E54-DDC3-4986-8C98-AFCEAB850BA0}">
      <dsp:nvSpPr>
        <dsp:cNvPr id="0" name=""/>
        <dsp:cNvSpPr/>
      </dsp:nvSpPr>
      <dsp:spPr>
        <a:xfrm>
          <a:off x="2753678" y="421317"/>
          <a:ext cx="147911" cy="14791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57BF654-D92D-425E-B562-153619140D96}">
      <dsp:nvSpPr>
        <dsp:cNvPr id="0" name=""/>
        <dsp:cNvSpPr/>
      </dsp:nvSpPr>
      <dsp:spPr>
        <a:xfrm>
          <a:off x="2951288" y="303561"/>
          <a:ext cx="147911" cy="14791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13910A9-A813-46DE-95C4-E781240515E7}">
      <dsp:nvSpPr>
        <dsp:cNvPr id="0" name=""/>
        <dsp:cNvSpPr/>
      </dsp:nvSpPr>
      <dsp:spPr>
        <a:xfrm>
          <a:off x="3148306" y="185805"/>
          <a:ext cx="147911" cy="14791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A72AF82-7221-49BD-BE85-409A2139E577}">
      <dsp:nvSpPr>
        <dsp:cNvPr id="0" name=""/>
        <dsp:cNvSpPr/>
      </dsp:nvSpPr>
      <dsp:spPr>
        <a:xfrm>
          <a:off x="3345323" y="303561"/>
          <a:ext cx="147911" cy="14791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4D81AC8-93CA-4EA4-A872-D74624C3C110}">
      <dsp:nvSpPr>
        <dsp:cNvPr id="0" name=""/>
        <dsp:cNvSpPr/>
      </dsp:nvSpPr>
      <dsp:spPr>
        <a:xfrm>
          <a:off x="3542933" y="421317"/>
          <a:ext cx="147911" cy="14791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6B103FC-3E08-4879-922F-9FF327659CEE}">
      <dsp:nvSpPr>
        <dsp:cNvPr id="0" name=""/>
        <dsp:cNvSpPr/>
      </dsp:nvSpPr>
      <dsp:spPr>
        <a:xfrm>
          <a:off x="3148306" y="434270"/>
          <a:ext cx="147911" cy="14791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DFEA4E5-824C-43FC-8494-3B7CB26A1C76}">
      <dsp:nvSpPr>
        <dsp:cNvPr id="0" name=""/>
        <dsp:cNvSpPr/>
      </dsp:nvSpPr>
      <dsp:spPr>
        <a:xfrm>
          <a:off x="3148306" y="682735"/>
          <a:ext cx="147911" cy="14791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847DF3D-0484-4425-B40C-EDCA1541B74C}">
      <dsp:nvSpPr>
        <dsp:cNvPr id="0" name=""/>
        <dsp:cNvSpPr/>
      </dsp:nvSpPr>
      <dsp:spPr>
        <a:xfrm>
          <a:off x="1944900" y="3438778"/>
          <a:ext cx="3190149" cy="85569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75248" tIns="129540" rIns="129540" bIns="129540" numCol="1" spcCol="1270" anchor="ctr" anchorCtr="0">
          <a:noAutofit/>
        </a:bodyPr>
        <a:lstStyle/>
        <a:p>
          <a:pPr lvl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400" b="1" kern="1200" dirty="0" smtClean="0">
              <a:latin typeface="黑体" pitchFamily="49" charset="-122"/>
              <a:ea typeface="黑体" pitchFamily="49" charset="-122"/>
            </a:rPr>
            <a:t>重点问题</a:t>
          </a:r>
          <a:endParaRPr lang="zh-CN" altLang="en-US" sz="3400" b="1" kern="1200" dirty="0">
            <a:latin typeface="黑体" pitchFamily="49" charset="-122"/>
            <a:ea typeface="黑体" pitchFamily="49" charset="-122"/>
          </a:endParaRPr>
        </a:p>
      </dsp:txBody>
      <dsp:txXfrm>
        <a:off x="1986671" y="3480549"/>
        <a:ext cx="3106607" cy="772151"/>
      </dsp:txXfrm>
    </dsp:sp>
    <dsp:sp modelId="{F20F70CA-66C3-436A-AC35-04EBF4411DF8}">
      <dsp:nvSpPr>
        <dsp:cNvPr id="0" name=""/>
        <dsp:cNvSpPr/>
      </dsp:nvSpPr>
      <dsp:spPr>
        <a:xfrm>
          <a:off x="1060390" y="2600356"/>
          <a:ext cx="1479112" cy="1479014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FDCDE21-11F3-4343-A6D3-00BBDFE9D3A2}">
      <dsp:nvSpPr>
        <dsp:cNvPr id="0" name=""/>
        <dsp:cNvSpPr/>
      </dsp:nvSpPr>
      <dsp:spPr>
        <a:xfrm>
          <a:off x="3293259" y="1765074"/>
          <a:ext cx="3190149" cy="85569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75248" tIns="129540" rIns="129540" bIns="129540" numCol="1" spcCol="1270" anchor="ctr" anchorCtr="0">
          <a:noAutofit/>
        </a:bodyPr>
        <a:lstStyle/>
        <a:p>
          <a:pPr lvl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400" b="1" kern="1200" dirty="0" smtClean="0">
              <a:latin typeface="黑体" pitchFamily="49" charset="-122"/>
              <a:ea typeface="黑体" pitchFamily="49" charset="-122"/>
            </a:rPr>
            <a:t>友情提示</a:t>
          </a:r>
          <a:endParaRPr lang="zh-CN" altLang="en-US" sz="3400" b="1" kern="1200" dirty="0">
            <a:latin typeface="黑体" pitchFamily="49" charset="-122"/>
            <a:ea typeface="黑体" pitchFamily="49" charset="-122"/>
          </a:endParaRPr>
        </a:p>
      </dsp:txBody>
      <dsp:txXfrm>
        <a:off x="3335030" y="1806845"/>
        <a:ext cx="3106607" cy="772151"/>
      </dsp:txXfrm>
    </dsp:sp>
    <dsp:sp modelId="{576994C0-5804-4FCF-B909-7B7D23DD6E3C}">
      <dsp:nvSpPr>
        <dsp:cNvPr id="0" name=""/>
        <dsp:cNvSpPr/>
      </dsp:nvSpPr>
      <dsp:spPr>
        <a:xfrm>
          <a:off x="2408749" y="926652"/>
          <a:ext cx="1479112" cy="1479014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4757DC-B592-4F91-A61E-CE3AFA4CD952}">
      <dsp:nvSpPr>
        <dsp:cNvPr id="0" name=""/>
        <dsp:cNvSpPr/>
      </dsp:nvSpPr>
      <dsp:spPr>
        <a:xfrm>
          <a:off x="0" y="0"/>
          <a:ext cx="4419600" cy="4419600"/>
        </a:xfrm>
        <a:prstGeom prst="pie">
          <a:avLst>
            <a:gd name="adj1" fmla="val 5400000"/>
            <a:gd name="adj2" fmla="val 16200000"/>
          </a:avLst>
        </a:prstGeom>
        <a:solidFill>
          <a:schemeClr val="accent5">
            <a:lumMod val="20000"/>
            <a:lumOff val="80000"/>
          </a:schemeClr>
        </a:solidFill>
        <a:ln w="28575" cap="flat" cmpd="sng" algn="ctr">
          <a:solidFill>
            <a:schemeClr val="accent1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327E31-B04E-4AB2-9C72-CC965D0569C3}">
      <dsp:nvSpPr>
        <dsp:cNvPr id="0" name=""/>
        <dsp:cNvSpPr/>
      </dsp:nvSpPr>
      <dsp:spPr>
        <a:xfrm>
          <a:off x="2209800" y="0"/>
          <a:ext cx="6019800" cy="4419600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600" kern="1200" dirty="0" smtClean="0">
              <a:latin typeface="黑体" pitchFamily="49" charset="-122"/>
              <a:ea typeface="黑体" pitchFamily="49" charset="-122"/>
            </a:rPr>
            <a:t> </a:t>
          </a:r>
          <a:r>
            <a:rPr lang="zh-CN" altLang="en-US" sz="3600" b="1" kern="1200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gradFill flip="none" rotWithShape="1">
                <a:gsLst>
                  <a:gs pos="0">
                    <a:schemeClr val="accent5">
                      <a:lumMod val="75000"/>
                      <a:tint val="66000"/>
                      <a:satMod val="160000"/>
                    </a:schemeClr>
                  </a:gs>
                  <a:gs pos="50000">
                    <a:schemeClr val="accent5">
                      <a:lumMod val="75000"/>
                      <a:tint val="44500"/>
                      <a:satMod val="160000"/>
                    </a:schemeClr>
                  </a:gs>
                  <a:gs pos="100000">
                    <a:schemeClr val="accent5">
                      <a:lumMod val="75000"/>
                      <a:tint val="23500"/>
                      <a:satMod val="160000"/>
                    </a:schemeClr>
                  </a:gs>
                </a:gsLst>
                <a:lin ang="16200000" scaled="1"/>
                <a:tileRect/>
              </a:gra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黑体" pitchFamily="49" charset="-122"/>
              <a:ea typeface="黑体" pitchFamily="49" charset="-122"/>
            </a:rPr>
            <a:t>开馆</a:t>
          </a:r>
          <a:endParaRPr lang="zh-CN" altLang="en-US" sz="3600" b="1" kern="1200" cap="none" spc="0" dirty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gradFill flip="none" rotWithShape="1">
              <a:gsLst>
                <a:gs pos="0">
                  <a:schemeClr val="accent5">
                    <a:lumMod val="75000"/>
                    <a:tint val="66000"/>
                    <a:satMod val="160000"/>
                  </a:schemeClr>
                </a:gs>
                <a:gs pos="50000">
                  <a:schemeClr val="accent5">
                    <a:lumMod val="75000"/>
                    <a:tint val="44500"/>
                    <a:satMod val="160000"/>
                  </a:schemeClr>
                </a:gs>
                <a:gs pos="100000">
                  <a:schemeClr val="accent5">
                    <a:lumMod val="75000"/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  <a:latin typeface="黑体" pitchFamily="49" charset="-122"/>
            <a:ea typeface="黑体" pitchFamily="49" charset="-122"/>
          </a:endParaRPr>
        </a:p>
      </dsp:txBody>
      <dsp:txXfrm>
        <a:off x="2209800" y="0"/>
        <a:ext cx="3009900" cy="1325882"/>
      </dsp:txXfrm>
    </dsp:sp>
    <dsp:sp modelId="{44FD7580-CF7E-4EE3-B3AB-1608B6301FDF}">
      <dsp:nvSpPr>
        <dsp:cNvPr id="0" name=""/>
        <dsp:cNvSpPr/>
      </dsp:nvSpPr>
      <dsp:spPr>
        <a:xfrm>
          <a:off x="773431" y="1325882"/>
          <a:ext cx="2872737" cy="2872737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accent1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12616F-3503-482F-914D-6D5E32DC6413}">
      <dsp:nvSpPr>
        <dsp:cNvPr id="0" name=""/>
        <dsp:cNvSpPr/>
      </dsp:nvSpPr>
      <dsp:spPr>
        <a:xfrm>
          <a:off x="2209800" y="1325882"/>
          <a:ext cx="6019800" cy="2872737"/>
        </a:xfrm>
        <a:prstGeom prst="rect">
          <a:avLst/>
        </a:prstGeom>
        <a:solidFill>
          <a:srgbClr val="CCCCFF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600" kern="1200" dirty="0" smtClean="0">
              <a:latin typeface="黑体" pitchFamily="49" charset="-122"/>
              <a:ea typeface="黑体" pitchFamily="49" charset="-122"/>
            </a:rPr>
            <a:t> </a:t>
          </a:r>
          <a:r>
            <a:rPr lang="zh-CN" altLang="en-US" sz="3600" b="1" kern="1200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gradFill flip="none" rotWithShape="1">
                <a:gsLst>
                  <a:gs pos="0">
                    <a:schemeClr val="accent5">
                      <a:lumMod val="75000"/>
                      <a:tint val="66000"/>
                      <a:satMod val="160000"/>
                    </a:schemeClr>
                  </a:gs>
                  <a:gs pos="50000">
                    <a:schemeClr val="accent5">
                      <a:lumMod val="75000"/>
                      <a:tint val="44500"/>
                      <a:satMod val="160000"/>
                    </a:schemeClr>
                  </a:gs>
                  <a:gs pos="100000">
                    <a:schemeClr val="accent5">
                      <a:lumMod val="75000"/>
                      <a:tint val="23500"/>
                      <a:satMod val="160000"/>
                    </a:schemeClr>
                  </a:gs>
                </a:gsLst>
                <a:lin ang="16200000" scaled="1"/>
                <a:tileRect/>
              </a:gra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黑体" pitchFamily="49" charset="-122"/>
              <a:ea typeface="黑体" pitchFamily="49" charset="-122"/>
            </a:rPr>
            <a:t>借书</a:t>
          </a:r>
          <a:endParaRPr lang="zh-CN" altLang="en-US" sz="3600" b="1" kern="1200" cap="none" spc="0" dirty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gradFill flip="none" rotWithShape="1">
              <a:gsLst>
                <a:gs pos="0">
                  <a:schemeClr val="accent5">
                    <a:lumMod val="75000"/>
                    <a:tint val="66000"/>
                    <a:satMod val="160000"/>
                  </a:schemeClr>
                </a:gs>
                <a:gs pos="50000">
                  <a:schemeClr val="accent5">
                    <a:lumMod val="75000"/>
                    <a:tint val="44500"/>
                    <a:satMod val="160000"/>
                  </a:schemeClr>
                </a:gs>
                <a:gs pos="100000">
                  <a:schemeClr val="accent5">
                    <a:lumMod val="75000"/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  <a:latin typeface="黑体" pitchFamily="49" charset="-122"/>
            <a:ea typeface="黑体" pitchFamily="49" charset="-122"/>
          </a:endParaRPr>
        </a:p>
      </dsp:txBody>
      <dsp:txXfrm>
        <a:off x="2209800" y="1325882"/>
        <a:ext cx="3009900" cy="1325878"/>
      </dsp:txXfrm>
    </dsp:sp>
    <dsp:sp modelId="{3DC09ADA-247A-439B-BBDD-5C0D95AB2D4A}">
      <dsp:nvSpPr>
        <dsp:cNvPr id="0" name=""/>
        <dsp:cNvSpPr/>
      </dsp:nvSpPr>
      <dsp:spPr>
        <a:xfrm>
          <a:off x="1546860" y="2651761"/>
          <a:ext cx="1325878" cy="1325878"/>
        </a:xfrm>
        <a:prstGeom prst="pie">
          <a:avLst>
            <a:gd name="adj1" fmla="val 5400000"/>
            <a:gd name="adj2" fmla="val 1620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13500000" scaled="1"/>
          <a:tileRect/>
        </a:gradFill>
        <a:ln w="25400" cap="flat" cmpd="sng" algn="ctr">
          <a:solidFill>
            <a:schemeClr val="accent1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E0AA27-CEF2-411E-BFA5-22043EEA96C7}">
      <dsp:nvSpPr>
        <dsp:cNvPr id="0" name=""/>
        <dsp:cNvSpPr/>
      </dsp:nvSpPr>
      <dsp:spPr>
        <a:xfrm>
          <a:off x="2209800" y="2651761"/>
          <a:ext cx="6019800" cy="1325878"/>
        </a:xfrm>
        <a:prstGeom prst="rect">
          <a:avLst/>
        </a:prstGeom>
        <a:solidFill>
          <a:schemeClr val="accent1">
            <a:lumMod val="20000"/>
            <a:lumOff val="8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600" kern="1200" dirty="0" smtClean="0">
              <a:latin typeface="黑体" pitchFamily="49" charset="-122"/>
              <a:ea typeface="黑体" pitchFamily="49" charset="-122"/>
            </a:rPr>
            <a:t> </a:t>
          </a:r>
          <a:r>
            <a:rPr lang="zh-CN" altLang="en-US" sz="3600" b="1" kern="1200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gradFill flip="none" rotWithShape="1">
                <a:gsLst>
                  <a:gs pos="0">
                    <a:schemeClr val="accent5">
                      <a:lumMod val="75000"/>
                      <a:tint val="66000"/>
                      <a:satMod val="160000"/>
                    </a:schemeClr>
                  </a:gs>
                  <a:gs pos="50000">
                    <a:schemeClr val="accent5">
                      <a:lumMod val="75000"/>
                      <a:tint val="44500"/>
                      <a:satMod val="160000"/>
                    </a:schemeClr>
                  </a:gs>
                  <a:gs pos="100000">
                    <a:schemeClr val="accent5">
                      <a:lumMod val="75000"/>
                      <a:tint val="23500"/>
                      <a:satMod val="160000"/>
                    </a:schemeClr>
                  </a:gs>
                </a:gsLst>
                <a:lin ang="13500000" scaled="1"/>
                <a:tileRect/>
              </a:gra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黑体" pitchFamily="49" charset="-122"/>
              <a:ea typeface="黑体" pitchFamily="49" charset="-122"/>
            </a:rPr>
            <a:t>还书</a:t>
          </a:r>
          <a:endParaRPr lang="zh-CN" altLang="en-US" sz="3600" b="1" kern="1200" cap="none" spc="0" dirty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gradFill flip="none" rotWithShape="1">
              <a:gsLst>
                <a:gs pos="0">
                  <a:schemeClr val="accent5">
                    <a:lumMod val="75000"/>
                    <a:tint val="66000"/>
                    <a:satMod val="160000"/>
                  </a:schemeClr>
                </a:gs>
                <a:gs pos="50000">
                  <a:schemeClr val="accent5">
                    <a:lumMod val="75000"/>
                    <a:tint val="44500"/>
                    <a:satMod val="160000"/>
                  </a:schemeClr>
                </a:gs>
                <a:gs pos="100000">
                  <a:schemeClr val="accent5">
                    <a:lumMod val="75000"/>
                    <a:tint val="23500"/>
                    <a:satMod val="160000"/>
                  </a:schemeClr>
                </a:gs>
              </a:gsLst>
              <a:lin ang="13500000" scaled="1"/>
              <a:tileRect/>
            </a:gra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  <a:latin typeface="黑体" pitchFamily="49" charset="-122"/>
            <a:ea typeface="黑体" pitchFamily="49" charset="-122"/>
          </a:endParaRPr>
        </a:p>
      </dsp:txBody>
      <dsp:txXfrm>
        <a:off x="2209800" y="2651761"/>
        <a:ext cx="3009900" cy="1325878"/>
      </dsp:txXfrm>
    </dsp:sp>
    <dsp:sp modelId="{9780B99A-C3D9-4703-9F7E-DB3EED32215B}">
      <dsp:nvSpPr>
        <dsp:cNvPr id="0" name=""/>
        <dsp:cNvSpPr/>
      </dsp:nvSpPr>
      <dsp:spPr>
        <a:xfrm>
          <a:off x="5219700" y="0"/>
          <a:ext cx="3009900" cy="1325882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114300" lvl="1" indent="-114300" algn="l" defTabSz="5334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200" b="1" kern="1200" dirty="0" smtClean="0">
              <a:solidFill>
                <a:schemeClr val="tx1"/>
              </a:solidFill>
              <a:latin typeface="黑体" pitchFamily="49" charset="-122"/>
              <a:ea typeface="黑体" pitchFamily="49" charset="-122"/>
            </a:rPr>
            <a:t>周一～周五： </a:t>
          </a:r>
          <a:r>
            <a:rPr lang="en-US" altLang="zh-CN" sz="1200" b="1" kern="1200" dirty="0" smtClean="0">
              <a:solidFill>
                <a:schemeClr val="tx1"/>
              </a:solidFill>
              <a:latin typeface="黑体" pitchFamily="49" charset="-122"/>
              <a:ea typeface="黑体" pitchFamily="49" charset="-122"/>
            </a:rPr>
            <a:t>7</a:t>
          </a:r>
          <a:r>
            <a:rPr lang="zh-CN" altLang="en-US" sz="1200" b="1" kern="1200" dirty="0" smtClean="0">
              <a:solidFill>
                <a:schemeClr val="tx1"/>
              </a:solidFill>
              <a:latin typeface="黑体" pitchFamily="49" charset="-122"/>
              <a:ea typeface="黑体" pitchFamily="49" charset="-122"/>
            </a:rPr>
            <a:t>：</a:t>
          </a:r>
          <a:r>
            <a:rPr lang="en-US" altLang="zh-CN" sz="1200" b="1" kern="1200" dirty="0" smtClean="0">
              <a:solidFill>
                <a:schemeClr val="tx1"/>
              </a:solidFill>
              <a:latin typeface="黑体" pitchFamily="49" charset="-122"/>
              <a:ea typeface="黑体" pitchFamily="49" charset="-122"/>
            </a:rPr>
            <a:t>30--21</a:t>
          </a:r>
          <a:r>
            <a:rPr lang="zh-CN" altLang="en-US" sz="1200" b="1" kern="1200" dirty="0" smtClean="0">
              <a:solidFill>
                <a:schemeClr val="tx1"/>
              </a:solidFill>
              <a:latin typeface="黑体" pitchFamily="49" charset="-122"/>
              <a:ea typeface="黑体" pitchFamily="49" charset="-122"/>
            </a:rPr>
            <a:t>：</a:t>
          </a:r>
          <a:r>
            <a:rPr lang="en-US" altLang="zh-CN" sz="1200" b="1" kern="1200" dirty="0" smtClean="0">
              <a:solidFill>
                <a:schemeClr val="tx1"/>
              </a:solidFill>
              <a:latin typeface="黑体" pitchFamily="49" charset="-122"/>
              <a:ea typeface="黑体" pitchFamily="49" charset="-122"/>
            </a:rPr>
            <a:t>50</a:t>
          </a:r>
          <a:r>
            <a:rPr lang="zh-CN" altLang="en-US" sz="1200" b="1" kern="1200" dirty="0" smtClean="0">
              <a:solidFill>
                <a:schemeClr val="tx1"/>
              </a:solidFill>
              <a:latin typeface="黑体" pitchFamily="49" charset="-122"/>
              <a:ea typeface="黑体" pitchFamily="49" charset="-122"/>
            </a:rPr>
            <a:t> </a:t>
          </a:r>
          <a:endParaRPr lang="zh-CN" altLang="en-US" sz="1200" kern="1200" dirty="0">
            <a:solidFill>
              <a:schemeClr val="tx1"/>
            </a:solidFill>
          </a:endParaRPr>
        </a:p>
        <a:p>
          <a:pPr marL="114300" lvl="1" indent="-114300" algn="l" defTabSz="5334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200" b="1" kern="1200" dirty="0" smtClean="0">
              <a:solidFill>
                <a:schemeClr val="tx1"/>
              </a:solidFill>
              <a:latin typeface="黑体" pitchFamily="49" charset="-122"/>
              <a:ea typeface="黑体" pitchFamily="49" charset="-122"/>
            </a:rPr>
            <a:t>周六、周日： </a:t>
          </a:r>
          <a:r>
            <a:rPr lang="en-US" altLang="zh-CN" sz="1200" b="1" kern="1200" dirty="0" smtClean="0">
              <a:solidFill>
                <a:schemeClr val="tx1"/>
              </a:solidFill>
              <a:latin typeface="黑体" pitchFamily="49" charset="-122"/>
              <a:ea typeface="黑体" pitchFamily="49" charset="-122"/>
            </a:rPr>
            <a:t>9</a:t>
          </a:r>
          <a:r>
            <a:rPr lang="zh-CN" altLang="en-US" sz="1200" b="1" kern="1200" dirty="0" smtClean="0">
              <a:solidFill>
                <a:schemeClr val="tx1"/>
              </a:solidFill>
              <a:latin typeface="黑体" pitchFamily="49" charset="-122"/>
              <a:ea typeface="黑体" pitchFamily="49" charset="-122"/>
            </a:rPr>
            <a:t>：</a:t>
          </a:r>
          <a:r>
            <a:rPr lang="en-US" altLang="zh-CN" sz="1200" b="1" kern="1200" dirty="0" smtClean="0">
              <a:solidFill>
                <a:schemeClr val="tx1"/>
              </a:solidFill>
              <a:latin typeface="黑体" pitchFamily="49" charset="-122"/>
              <a:ea typeface="黑体" pitchFamily="49" charset="-122"/>
            </a:rPr>
            <a:t>00--20</a:t>
          </a:r>
          <a:r>
            <a:rPr lang="zh-CN" altLang="en-US" sz="1200" b="1" kern="1200" dirty="0" smtClean="0">
              <a:solidFill>
                <a:schemeClr val="tx1"/>
              </a:solidFill>
              <a:latin typeface="黑体" pitchFamily="49" charset="-122"/>
              <a:ea typeface="黑体" pitchFamily="49" charset="-122"/>
            </a:rPr>
            <a:t>：</a:t>
          </a:r>
          <a:r>
            <a:rPr lang="en-US" altLang="zh-CN" sz="1200" b="1" kern="1200" dirty="0" smtClean="0">
              <a:solidFill>
                <a:schemeClr val="tx1"/>
              </a:solidFill>
              <a:latin typeface="黑体" pitchFamily="49" charset="-122"/>
              <a:ea typeface="黑体" pitchFamily="49" charset="-122"/>
            </a:rPr>
            <a:t>50</a:t>
          </a:r>
          <a:r>
            <a:rPr lang="zh-CN" altLang="en-US" sz="1200" b="1" kern="1200" dirty="0" smtClean="0">
              <a:solidFill>
                <a:schemeClr val="tx1"/>
              </a:solidFill>
              <a:latin typeface="黑体" pitchFamily="49" charset="-122"/>
              <a:ea typeface="黑体" pitchFamily="49" charset="-122"/>
            </a:rPr>
            <a:t> </a:t>
          </a:r>
          <a:endParaRPr lang="zh-CN" altLang="en-US" sz="1200" b="1" kern="1200" dirty="0">
            <a:solidFill>
              <a:schemeClr val="tx1"/>
            </a:solidFill>
            <a:latin typeface="黑体" pitchFamily="49" charset="-122"/>
            <a:ea typeface="黑体" pitchFamily="49" charset="-122"/>
          </a:endParaRPr>
        </a:p>
        <a:p>
          <a:pPr marL="114300" lvl="1" indent="-114300" algn="l" defTabSz="5334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1200" b="1" kern="1200" dirty="0" smtClean="0">
              <a:solidFill>
                <a:schemeClr val="tx1"/>
              </a:solidFill>
              <a:latin typeface="黑体" pitchFamily="49" charset="-122"/>
              <a:ea typeface="黑体" pitchFamily="49" charset="-122"/>
            </a:rPr>
            <a:t>(</a:t>
          </a:r>
          <a:r>
            <a:rPr lang="zh-CN" altLang="en-US" sz="1200" b="1" kern="1200" dirty="0" smtClean="0">
              <a:solidFill>
                <a:schemeClr val="tx1"/>
              </a:solidFill>
              <a:latin typeface="黑体" pitchFamily="49" charset="-122"/>
              <a:ea typeface="黑体" pitchFamily="49" charset="-122"/>
            </a:rPr>
            <a:t>西山图书馆</a:t>
          </a:r>
          <a:r>
            <a:rPr lang="en-US" altLang="zh-CN" sz="1200" b="1" kern="1200" dirty="0" smtClean="0">
              <a:solidFill>
                <a:schemeClr val="tx1"/>
              </a:solidFill>
              <a:latin typeface="黑体" pitchFamily="49" charset="-122"/>
              <a:ea typeface="黑体" pitchFamily="49" charset="-122"/>
            </a:rPr>
            <a:t>2</a:t>
          </a:r>
          <a:r>
            <a:rPr lang="zh-CN" altLang="en-US" sz="1200" b="1" kern="1200" dirty="0" smtClean="0">
              <a:solidFill>
                <a:schemeClr val="tx1"/>
              </a:solidFill>
              <a:latin typeface="黑体" pitchFamily="49" charset="-122"/>
              <a:ea typeface="黑体" pitchFamily="49" charset="-122"/>
            </a:rPr>
            <a:t>楼自习室北区早</a:t>
          </a:r>
          <a:r>
            <a:rPr lang="en-US" altLang="zh-CN" sz="1200" b="1" kern="1200" dirty="0" smtClean="0">
              <a:solidFill>
                <a:schemeClr val="tx1"/>
              </a:solidFill>
              <a:latin typeface="黑体" pitchFamily="49" charset="-122"/>
              <a:ea typeface="黑体" pitchFamily="49" charset="-122"/>
            </a:rPr>
            <a:t>8</a:t>
          </a:r>
          <a:r>
            <a:rPr lang="zh-CN" altLang="en-US" sz="1200" b="1" kern="1200" dirty="0" smtClean="0">
              <a:solidFill>
                <a:schemeClr val="tx1"/>
              </a:solidFill>
              <a:latin typeface="黑体" pitchFamily="49" charset="-122"/>
              <a:ea typeface="黑体" pitchFamily="49" charset="-122"/>
            </a:rPr>
            <a:t>点开放</a:t>
          </a:r>
          <a:r>
            <a:rPr lang="en-US" altLang="zh-CN" sz="1200" b="1" kern="1200" dirty="0" smtClean="0">
              <a:solidFill>
                <a:schemeClr val="tx1"/>
              </a:solidFill>
              <a:latin typeface="黑体" pitchFamily="49" charset="-122"/>
              <a:ea typeface="黑体" pitchFamily="49" charset="-122"/>
            </a:rPr>
            <a:t>)</a:t>
          </a:r>
          <a:r>
            <a:rPr lang="zh-CN" altLang="en-US" sz="1200" b="1" kern="1200" dirty="0" smtClean="0">
              <a:solidFill>
                <a:schemeClr val="tx1"/>
              </a:solidFill>
              <a:latin typeface="黑体" pitchFamily="49" charset="-122"/>
              <a:ea typeface="黑体" pitchFamily="49" charset="-122"/>
            </a:rPr>
            <a:t> </a:t>
          </a:r>
          <a:endParaRPr lang="zh-CN" altLang="en-US" sz="1200" b="1" kern="1200" dirty="0">
            <a:solidFill>
              <a:schemeClr val="tx1"/>
            </a:solidFill>
            <a:latin typeface="黑体" pitchFamily="49" charset="-122"/>
            <a:ea typeface="黑体" pitchFamily="49" charset="-122"/>
          </a:endParaRPr>
        </a:p>
        <a:p>
          <a:pPr marL="114300" lvl="1" indent="-114300" algn="l" defTabSz="5334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200" b="1" kern="1200" dirty="0" smtClean="0">
              <a:solidFill>
                <a:schemeClr val="tx1"/>
              </a:solidFill>
              <a:latin typeface="黑体" pitchFamily="49" charset="-122"/>
              <a:ea typeface="黑体" pitchFamily="49" charset="-122"/>
            </a:rPr>
            <a:t>月末周五下午（</a:t>
          </a:r>
          <a:r>
            <a:rPr lang="en-US" altLang="zh-CN" sz="1200" b="1" kern="1200" dirty="0" smtClean="0">
              <a:solidFill>
                <a:schemeClr val="tx1"/>
              </a:solidFill>
              <a:latin typeface="黑体" pitchFamily="49" charset="-122"/>
              <a:ea typeface="黑体" pitchFamily="49" charset="-122"/>
            </a:rPr>
            <a:t>13</a:t>
          </a:r>
          <a:r>
            <a:rPr lang="zh-CN" altLang="en-US" sz="1200" b="1" kern="1200" dirty="0" smtClean="0">
              <a:solidFill>
                <a:schemeClr val="tx1"/>
              </a:solidFill>
              <a:latin typeface="黑体" pitchFamily="49" charset="-122"/>
              <a:ea typeface="黑体" pitchFamily="49" charset="-122"/>
            </a:rPr>
            <a:t>：</a:t>
          </a:r>
          <a:r>
            <a:rPr lang="en-US" altLang="zh-CN" sz="1200" b="1" kern="1200" dirty="0" smtClean="0">
              <a:solidFill>
                <a:schemeClr val="tx1"/>
              </a:solidFill>
              <a:latin typeface="黑体" pitchFamily="49" charset="-122"/>
              <a:ea typeface="黑体" pitchFamily="49" charset="-122"/>
            </a:rPr>
            <a:t>00 -- 17</a:t>
          </a:r>
          <a:r>
            <a:rPr lang="zh-CN" altLang="en-US" sz="1200" b="1" kern="1200" dirty="0" smtClean="0">
              <a:solidFill>
                <a:schemeClr val="tx1"/>
              </a:solidFill>
              <a:latin typeface="黑体" pitchFamily="49" charset="-122"/>
              <a:ea typeface="黑体" pitchFamily="49" charset="-122"/>
            </a:rPr>
            <a:t>：</a:t>
          </a:r>
          <a:r>
            <a:rPr lang="en-US" altLang="zh-CN" sz="1200" b="1" kern="1200" dirty="0" smtClean="0">
              <a:solidFill>
                <a:schemeClr val="tx1"/>
              </a:solidFill>
              <a:latin typeface="黑体" pitchFamily="49" charset="-122"/>
              <a:ea typeface="黑体" pitchFamily="49" charset="-122"/>
            </a:rPr>
            <a:t>00</a:t>
          </a:r>
          <a:r>
            <a:rPr lang="zh-CN" altLang="en-US" sz="1200" b="1" kern="1200" dirty="0" smtClean="0">
              <a:solidFill>
                <a:schemeClr val="tx1"/>
              </a:solidFill>
              <a:latin typeface="黑体" pitchFamily="49" charset="-122"/>
              <a:ea typeface="黑体" pitchFamily="49" charset="-122"/>
            </a:rPr>
            <a:t>）闭馆</a:t>
          </a:r>
          <a:endParaRPr lang="en-US" altLang="zh-CN" sz="1200" b="1" kern="1200" dirty="0">
            <a:solidFill>
              <a:schemeClr val="tx1"/>
            </a:solidFill>
            <a:latin typeface="黑体" pitchFamily="49" charset="-122"/>
            <a:ea typeface="黑体" pitchFamily="49" charset="-122"/>
          </a:endParaRPr>
        </a:p>
      </dsp:txBody>
      <dsp:txXfrm>
        <a:off x="5219700" y="0"/>
        <a:ext cx="3009900" cy="1325882"/>
      </dsp:txXfrm>
    </dsp:sp>
    <dsp:sp modelId="{32A465C5-EDA8-4F43-8D26-DA7FEE715A39}">
      <dsp:nvSpPr>
        <dsp:cNvPr id="0" name=""/>
        <dsp:cNvSpPr/>
      </dsp:nvSpPr>
      <dsp:spPr>
        <a:xfrm>
          <a:off x="5219700" y="1325882"/>
          <a:ext cx="3009900" cy="1325878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114300" lvl="1" indent="-114300" algn="l" defTabSz="5334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200" b="1" kern="1200" dirty="0" smtClean="0">
              <a:solidFill>
                <a:srgbClr val="FF0000"/>
              </a:solidFill>
              <a:latin typeface="黑体" pitchFamily="49" charset="-122"/>
              <a:ea typeface="黑体" pitchFamily="49" charset="-122"/>
            </a:rPr>
            <a:t>时间：</a:t>
          </a:r>
          <a:endParaRPr lang="zh-CN" altLang="en-US" sz="1200" kern="1200" dirty="0">
            <a:solidFill>
              <a:srgbClr val="FF0000"/>
            </a:solidFill>
            <a:latin typeface="黑体" pitchFamily="49" charset="-122"/>
            <a:ea typeface="黑体" pitchFamily="49" charset="-122"/>
          </a:endParaRPr>
        </a:p>
        <a:p>
          <a:pPr marL="114300" lvl="1" indent="-114300" algn="l" defTabSz="5334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200" b="1" kern="1200" dirty="0" smtClean="0">
              <a:solidFill>
                <a:schemeClr val="tx1"/>
              </a:solidFill>
              <a:latin typeface="黑体" pitchFamily="49" charset="-122"/>
              <a:ea typeface="黑体" pitchFamily="49" charset="-122"/>
            </a:rPr>
            <a:t>周一</a:t>
          </a:r>
          <a:r>
            <a:rPr lang="en-US" altLang="zh-CN" sz="1200" b="1" kern="1200" dirty="0" smtClean="0">
              <a:solidFill>
                <a:schemeClr val="tx1"/>
              </a:solidFill>
              <a:latin typeface="黑体" pitchFamily="49" charset="-122"/>
              <a:ea typeface="黑体" pitchFamily="49" charset="-122"/>
            </a:rPr>
            <a:t>~~</a:t>
          </a:r>
          <a:r>
            <a:rPr lang="zh-CN" altLang="en-US" sz="1200" b="1" kern="1200" dirty="0" smtClean="0">
              <a:solidFill>
                <a:schemeClr val="tx1"/>
              </a:solidFill>
              <a:latin typeface="黑体" pitchFamily="49" charset="-122"/>
              <a:ea typeface="黑体" pitchFamily="49" charset="-122"/>
            </a:rPr>
            <a:t>周五：</a:t>
          </a:r>
          <a:r>
            <a:rPr lang="en-US" altLang="zh-CN" sz="1200" b="1" kern="1200" dirty="0" smtClean="0">
              <a:solidFill>
                <a:schemeClr val="tx1"/>
              </a:solidFill>
              <a:latin typeface="黑体" pitchFamily="49" charset="-122"/>
              <a:ea typeface="黑体" pitchFamily="49" charset="-122"/>
            </a:rPr>
            <a:t>7</a:t>
          </a:r>
          <a:r>
            <a:rPr lang="zh-CN" altLang="en-US" sz="1200" b="1" kern="1200" dirty="0" smtClean="0">
              <a:solidFill>
                <a:schemeClr val="tx1"/>
              </a:solidFill>
              <a:latin typeface="黑体" pitchFamily="49" charset="-122"/>
              <a:ea typeface="黑体" pitchFamily="49" charset="-122"/>
            </a:rPr>
            <a:t>：</a:t>
          </a:r>
          <a:r>
            <a:rPr lang="en-US" altLang="zh-CN" sz="1200" b="1" kern="1200" dirty="0" smtClean="0">
              <a:solidFill>
                <a:schemeClr val="tx1"/>
              </a:solidFill>
              <a:latin typeface="黑体" pitchFamily="49" charset="-122"/>
              <a:ea typeface="黑体" pitchFamily="49" charset="-122"/>
            </a:rPr>
            <a:t>30--21</a:t>
          </a:r>
          <a:r>
            <a:rPr lang="zh-CN" altLang="en-US" sz="1200" b="1" kern="1200" dirty="0" smtClean="0">
              <a:solidFill>
                <a:schemeClr val="tx1"/>
              </a:solidFill>
              <a:latin typeface="黑体" pitchFamily="49" charset="-122"/>
              <a:ea typeface="黑体" pitchFamily="49" charset="-122"/>
            </a:rPr>
            <a:t>：</a:t>
          </a:r>
          <a:r>
            <a:rPr lang="en-US" altLang="zh-CN" sz="1200" b="1" kern="1200" dirty="0" smtClean="0">
              <a:solidFill>
                <a:schemeClr val="tx1"/>
              </a:solidFill>
              <a:latin typeface="黑体" pitchFamily="49" charset="-122"/>
              <a:ea typeface="黑体" pitchFamily="49" charset="-122"/>
            </a:rPr>
            <a:t>30</a:t>
          </a:r>
          <a:endParaRPr lang="zh-CN" altLang="en-US" sz="1200" b="1" kern="1200" dirty="0">
            <a:solidFill>
              <a:schemeClr val="tx1"/>
            </a:solidFill>
            <a:latin typeface="黑体" pitchFamily="49" charset="-122"/>
            <a:ea typeface="黑体" pitchFamily="49" charset="-122"/>
          </a:endParaRPr>
        </a:p>
        <a:p>
          <a:pPr marL="114300" lvl="1" indent="-114300" algn="l" defTabSz="5334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200" b="1" kern="1200" dirty="0" smtClean="0">
              <a:solidFill>
                <a:schemeClr val="tx1"/>
              </a:solidFill>
              <a:latin typeface="黑体" pitchFamily="49" charset="-122"/>
              <a:ea typeface="黑体" pitchFamily="49" charset="-122"/>
            </a:rPr>
            <a:t>周六、周日：</a:t>
          </a:r>
          <a:r>
            <a:rPr lang="en-US" altLang="zh-CN" sz="1200" b="1" kern="1200" dirty="0" smtClean="0">
              <a:solidFill>
                <a:schemeClr val="tx1"/>
              </a:solidFill>
              <a:latin typeface="黑体" pitchFamily="49" charset="-122"/>
              <a:ea typeface="黑体" pitchFamily="49" charset="-122"/>
            </a:rPr>
            <a:t>9</a:t>
          </a:r>
          <a:r>
            <a:rPr lang="zh-CN" altLang="en-US" sz="1200" b="1" kern="1200" dirty="0" smtClean="0">
              <a:solidFill>
                <a:schemeClr val="tx1"/>
              </a:solidFill>
              <a:latin typeface="黑体" pitchFamily="49" charset="-122"/>
              <a:ea typeface="黑体" pitchFamily="49" charset="-122"/>
            </a:rPr>
            <a:t>：</a:t>
          </a:r>
          <a:r>
            <a:rPr lang="en-US" altLang="zh-CN" sz="1200" b="1" kern="1200" dirty="0" smtClean="0">
              <a:solidFill>
                <a:schemeClr val="tx1"/>
              </a:solidFill>
              <a:latin typeface="黑体" pitchFamily="49" charset="-122"/>
              <a:ea typeface="黑体" pitchFamily="49" charset="-122"/>
            </a:rPr>
            <a:t>00--20</a:t>
          </a:r>
          <a:r>
            <a:rPr lang="zh-CN" altLang="en-US" sz="1200" b="1" kern="1200" dirty="0" smtClean="0">
              <a:solidFill>
                <a:schemeClr val="tx1"/>
              </a:solidFill>
              <a:latin typeface="黑体" pitchFamily="49" charset="-122"/>
              <a:ea typeface="黑体" pitchFamily="49" charset="-122"/>
            </a:rPr>
            <a:t>：</a:t>
          </a:r>
          <a:r>
            <a:rPr lang="en-US" altLang="zh-CN" sz="1200" b="1" kern="1200" dirty="0" smtClean="0">
              <a:solidFill>
                <a:schemeClr val="tx1"/>
              </a:solidFill>
              <a:latin typeface="黑体" pitchFamily="49" charset="-122"/>
              <a:ea typeface="黑体" pitchFamily="49" charset="-122"/>
            </a:rPr>
            <a:t>30</a:t>
          </a:r>
          <a:endParaRPr lang="en-US" altLang="zh-CN" sz="1200" b="1" kern="1200" dirty="0">
            <a:solidFill>
              <a:schemeClr val="tx1"/>
            </a:solidFill>
            <a:latin typeface="黑体" pitchFamily="49" charset="-122"/>
            <a:ea typeface="黑体" pitchFamily="49" charset="-122"/>
          </a:endParaRPr>
        </a:p>
        <a:p>
          <a:pPr marL="114300" lvl="1" indent="-114300" algn="l" defTabSz="5334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200" b="1" kern="1200" dirty="0" smtClean="0">
              <a:solidFill>
                <a:srgbClr val="FF0000"/>
              </a:solidFill>
              <a:latin typeface="黑体" pitchFamily="49" charset="-122"/>
              <a:ea typeface="黑体" pitchFamily="49" charset="-122"/>
            </a:rPr>
            <a:t>地点：</a:t>
          </a:r>
          <a:endParaRPr lang="en-US" altLang="zh-CN" sz="1200" kern="1200" dirty="0">
            <a:solidFill>
              <a:schemeClr val="tx1"/>
            </a:solidFill>
            <a:latin typeface="黑体" pitchFamily="49" charset="-122"/>
            <a:ea typeface="黑体" pitchFamily="49" charset="-122"/>
          </a:endParaRPr>
        </a:p>
        <a:p>
          <a:pPr marL="114300" lvl="1" indent="-114300" algn="l" defTabSz="5334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200" b="1" kern="1200" dirty="0" smtClean="0">
              <a:solidFill>
                <a:schemeClr val="tx1"/>
              </a:solidFill>
              <a:latin typeface="黑体" pitchFamily="49" charset="-122"/>
              <a:ea typeface="黑体" pitchFamily="49" charset="-122"/>
            </a:rPr>
            <a:t>西山图书馆</a:t>
          </a:r>
          <a:r>
            <a:rPr lang="en-US" altLang="zh-CN" sz="1200" b="1" kern="1200" dirty="0" smtClean="0">
              <a:solidFill>
                <a:schemeClr val="tx1"/>
              </a:solidFill>
              <a:latin typeface="黑体" pitchFamily="49" charset="-122"/>
              <a:ea typeface="黑体" pitchFamily="49" charset="-122"/>
            </a:rPr>
            <a:t>3</a:t>
          </a:r>
          <a:r>
            <a:rPr lang="zh-CN" altLang="en-US" sz="1200" b="1" kern="1200" dirty="0" smtClean="0">
              <a:solidFill>
                <a:schemeClr val="tx1"/>
              </a:solidFill>
              <a:latin typeface="黑体" pitchFamily="49" charset="-122"/>
              <a:ea typeface="黑体" pitchFamily="49" charset="-122"/>
            </a:rPr>
            <a:t>、</a:t>
          </a:r>
          <a:r>
            <a:rPr lang="en-US" altLang="zh-CN" sz="1200" b="1" kern="1200" dirty="0" smtClean="0">
              <a:solidFill>
                <a:schemeClr val="tx1"/>
              </a:solidFill>
              <a:latin typeface="黑体" pitchFamily="49" charset="-122"/>
              <a:ea typeface="黑体" pitchFamily="49" charset="-122"/>
            </a:rPr>
            <a:t>4</a:t>
          </a:r>
          <a:r>
            <a:rPr lang="zh-CN" altLang="en-US" sz="1200" b="1" kern="1200" dirty="0" smtClean="0">
              <a:solidFill>
                <a:schemeClr val="tx1"/>
              </a:solidFill>
              <a:latin typeface="黑体" pitchFamily="49" charset="-122"/>
              <a:ea typeface="黑体" pitchFamily="49" charset="-122"/>
            </a:rPr>
            <a:t>楼借阅区均可</a:t>
          </a:r>
          <a:endParaRPr lang="en-US" altLang="zh-CN" sz="1200" kern="1200" dirty="0">
            <a:solidFill>
              <a:schemeClr val="tx1"/>
            </a:solidFill>
            <a:latin typeface="黑体" pitchFamily="49" charset="-122"/>
            <a:ea typeface="黑体" pitchFamily="49" charset="-122"/>
          </a:endParaRPr>
        </a:p>
      </dsp:txBody>
      <dsp:txXfrm>
        <a:off x="5219700" y="1325882"/>
        <a:ext cx="3009900" cy="1325878"/>
      </dsp:txXfrm>
    </dsp:sp>
    <dsp:sp modelId="{7BE34C46-280D-4F34-AE45-2E0B2E84E872}">
      <dsp:nvSpPr>
        <dsp:cNvPr id="0" name=""/>
        <dsp:cNvSpPr/>
      </dsp:nvSpPr>
      <dsp:spPr>
        <a:xfrm>
          <a:off x="5219700" y="2651761"/>
          <a:ext cx="3009900" cy="1325878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200" b="1" kern="1200" dirty="0" smtClean="0">
              <a:solidFill>
                <a:srgbClr val="FF0000"/>
              </a:solidFill>
              <a:latin typeface="黑体" pitchFamily="49" charset="-122"/>
              <a:ea typeface="黑体" pitchFamily="49" charset="-122"/>
            </a:rPr>
            <a:t>时间：</a:t>
          </a:r>
          <a:endParaRPr lang="zh-CN" altLang="en-US" sz="1200" kern="1200" dirty="0">
            <a:solidFill>
              <a:srgbClr val="FF0000"/>
            </a:solidFill>
            <a:latin typeface="黑体" pitchFamily="49" charset="-122"/>
            <a:ea typeface="黑体" pitchFamily="49" charset="-122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200" b="1" kern="1200" dirty="0" smtClean="0">
              <a:solidFill>
                <a:schemeClr val="tx1"/>
              </a:solidFill>
              <a:latin typeface="黑体" pitchFamily="49" charset="-122"/>
              <a:ea typeface="黑体" pitchFamily="49" charset="-122"/>
            </a:rPr>
            <a:t>周一</a:t>
          </a:r>
          <a:r>
            <a:rPr lang="en-US" altLang="zh-CN" sz="1200" b="1" kern="1200" dirty="0" smtClean="0">
              <a:solidFill>
                <a:schemeClr val="tx1"/>
              </a:solidFill>
              <a:latin typeface="黑体" pitchFamily="49" charset="-122"/>
              <a:ea typeface="黑体" pitchFamily="49" charset="-122"/>
            </a:rPr>
            <a:t>~</a:t>
          </a:r>
          <a:r>
            <a:rPr lang="zh-CN" altLang="en-US" sz="1200" b="1" kern="1200" dirty="0" smtClean="0">
              <a:solidFill>
                <a:schemeClr val="tx1"/>
              </a:solidFill>
              <a:latin typeface="黑体" pitchFamily="49" charset="-122"/>
              <a:ea typeface="黑体" pitchFamily="49" charset="-122"/>
            </a:rPr>
            <a:t>周五： </a:t>
          </a:r>
          <a:r>
            <a:rPr lang="en-US" altLang="zh-CN" sz="1200" b="1" kern="1200" dirty="0" smtClean="0">
              <a:solidFill>
                <a:schemeClr val="tx1"/>
              </a:solidFill>
              <a:latin typeface="黑体" pitchFamily="49" charset="-122"/>
              <a:ea typeface="黑体" pitchFamily="49" charset="-122"/>
            </a:rPr>
            <a:t>8</a:t>
          </a:r>
          <a:r>
            <a:rPr lang="zh-CN" altLang="en-US" sz="1200" b="1" kern="1200" dirty="0" smtClean="0">
              <a:solidFill>
                <a:schemeClr val="tx1"/>
              </a:solidFill>
              <a:latin typeface="黑体" pitchFamily="49" charset="-122"/>
              <a:ea typeface="黑体" pitchFamily="49" charset="-122"/>
            </a:rPr>
            <a:t>：</a:t>
          </a:r>
          <a:r>
            <a:rPr lang="en-US" altLang="zh-CN" sz="1200" b="1" kern="1200" dirty="0" smtClean="0">
              <a:solidFill>
                <a:schemeClr val="tx1"/>
              </a:solidFill>
              <a:latin typeface="黑体" pitchFamily="49" charset="-122"/>
              <a:ea typeface="黑体" pitchFamily="49" charset="-122"/>
            </a:rPr>
            <a:t>30--11</a:t>
          </a:r>
          <a:r>
            <a:rPr lang="zh-CN" altLang="en-US" sz="1200" b="1" kern="1200" dirty="0" smtClean="0">
              <a:solidFill>
                <a:schemeClr val="tx1"/>
              </a:solidFill>
              <a:latin typeface="黑体" pitchFamily="49" charset="-122"/>
              <a:ea typeface="黑体" pitchFamily="49" charset="-122"/>
            </a:rPr>
            <a:t>：</a:t>
          </a:r>
          <a:r>
            <a:rPr lang="en-US" altLang="zh-CN" sz="1200" b="1" kern="1200" dirty="0" smtClean="0">
              <a:solidFill>
                <a:schemeClr val="tx1"/>
              </a:solidFill>
              <a:latin typeface="黑体" pitchFamily="49" charset="-122"/>
              <a:ea typeface="黑体" pitchFamily="49" charset="-122"/>
            </a:rPr>
            <a:t>30</a:t>
          </a:r>
          <a:endParaRPr lang="zh-CN" altLang="en-US" sz="1200" b="1" kern="1200" dirty="0">
            <a:solidFill>
              <a:schemeClr val="tx1"/>
            </a:solidFill>
            <a:latin typeface="黑体" pitchFamily="49" charset="-122"/>
            <a:ea typeface="黑体" pitchFamily="49" charset="-122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1200" b="1" kern="1200" dirty="0" smtClean="0">
              <a:solidFill>
                <a:schemeClr val="tx1"/>
              </a:solidFill>
              <a:latin typeface="黑体" pitchFamily="49" charset="-122"/>
              <a:ea typeface="黑体" pitchFamily="49" charset="-122"/>
            </a:rPr>
            <a:t>            13</a:t>
          </a:r>
          <a:r>
            <a:rPr lang="zh-CN" altLang="en-US" sz="1200" b="1" kern="1200" dirty="0" smtClean="0">
              <a:solidFill>
                <a:schemeClr val="tx1"/>
              </a:solidFill>
              <a:latin typeface="黑体" pitchFamily="49" charset="-122"/>
              <a:ea typeface="黑体" pitchFamily="49" charset="-122"/>
            </a:rPr>
            <a:t>：</a:t>
          </a:r>
          <a:r>
            <a:rPr lang="en-US" altLang="zh-CN" sz="1200" b="1" kern="1200" dirty="0" smtClean="0">
              <a:solidFill>
                <a:schemeClr val="tx1"/>
              </a:solidFill>
              <a:latin typeface="黑体" pitchFamily="49" charset="-122"/>
              <a:ea typeface="黑体" pitchFamily="49" charset="-122"/>
            </a:rPr>
            <a:t>30—16</a:t>
          </a:r>
          <a:r>
            <a:rPr lang="zh-CN" altLang="en-US" sz="1200" b="1" kern="1200" dirty="0" smtClean="0">
              <a:solidFill>
                <a:schemeClr val="tx1"/>
              </a:solidFill>
              <a:latin typeface="黑体" pitchFamily="49" charset="-122"/>
              <a:ea typeface="黑体" pitchFamily="49" charset="-122"/>
            </a:rPr>
            <a:t>：</a:t>
          </a:r>
          <a:r>
            <a:rPr lang="en-US" altLang="zh-CN" sz="1200" b="1" kern="1200" dirty="0" smtClean="0">
              <a:solidFill>
                <a:schemeClr val="tx1"/>
              </a:solidFill>
              <a:latin typeface="黑体" pitchFamily="49" charset="-122"/>
              <a:ea typeface="黑体" pitchFamily="49" charset="-122"/>
            </a:rPr>
            <a:t>30</a:t>
          </a:r>
          <a:endParaRPr lang="en-US" altLang="zh-CN" sz="1200" b="1" kern="1200" dirty="0">
            <a:solidFill>
              <a:schemeClr val="tx1"/>
            </a:solidFill>
            <a:latin typeface="黑体" pitchFamily="49" charset="-122"/>
            <a:ea typeface="黑体" pitchFamily="49" charset="-122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200" b="1" kern="1200" dirty="0" smtClean="0">
              <a:solidFill>
                <a:srgbClr val="FF0000"/>
              </a:solidFill>
              <a:latin typeface="黑体" pitchFamily="49" charset="-122"/>
              <a:ea typeface="黑体" pitchFamily="49" charset="-122"/>
            </a:rPr>
            <a:t>地点：</a:t>
          </a:r>
          <a:endParaRPr lang="zh-CN" altLang="en-US" sz="1200" b="1" kern="1200" dirty="0">
            <a:solidFill>
              <a:schemeClr val="tx1"/>
            </a:solidFill>
            <a:latin typeface="黑体" pitchFamily="49" charset="-122"/>
            <a:ea typeface="黑体" pitchFamily="49" charset="-122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200" b="1" kern="1200" dirty="0" smtClean="0">
              <a:solidFill>
                <a:schemeClr val="tx1"/>
              </a:solidFill>
              <a:latin typeface="黑体" pitchFamily="49" charset="-122"/>
              <a:ea typeface="黑体" pitchFamily="49" charset="-122"/>
            </a:rPr>
            <a:t>西山图书馆</a:t>
          </a:r>
          <a:r>
            <a:rPr lang="en-US" altLang="zh-CN" sz="1200" b="1" kern="1200" dirty="0" smtClean="0">
              <a:solidFill>
                <a:schemeClr val="tx1"/>
              </a:solidFill>
              <a:latin typeface="黑体" pitchFamily="49" charset="-122"/>
              <a:ea typeface="黑体" pitchFamily="49" charset="-122"/>
            </a:rPr>
            <a:t>1</a:t>
          </a:r>
          <a:r>
            <a:rPr lang="zh-CN" altLang="en-US" sz="1200" b="1" kern="1200" dirty="0" smtClean="0">
              <a:solidFill>
                <a:schemeClr val="tx1"/>
              </a:solidFill>
              <a:latin typeface="黑体" pitchFamily="49" charset="-122"/>
              <a:ea typeface="黑体" pitchFamily="49" charset="-122"/>
            </a:rPr>
            <a:t>楼总还书台</a:t>
          </a:r>
          <a:endParaRPr lang="zh-CN" altLang="en-US" sz="1200" b="1" kern="1200" dirty="0">
            <a:solidFill>
              <a:schemeClr val="tx1"/>
            </a:solidFill>
            <a:latin typeface="黑体" pitchFamily="49" charset="-122"/>
            <a:ea typeface="黑体" pitchFamily="49" charset="-122"/>
          </a:endParaRPr>
        </a:p>
      </dsp:txBody>
      <dsp:txXfrm>
        <a:off x="5219700" y="2651761"/>
        <a:ext cx="3009900" cy="13258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6AB37E-75E3-4313-AB37-72E6654322C7}" type="datetimeFigureOut">
              <a:rPr lang="zh-CN" altLang="en-US" smtClean="0"/>
              <a:pPr/>
              <a:t>2017/6/20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39624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5180013" y="8685213"/>
            <a:ext cx="39624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BE2216-51D0-4D00-8F75-5D9B63B61BA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2622185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69B9F4-6486-44E1-976F-B44C3B2CDE71}" type="datetimeFigureOut">
              <a:rPr lang="zh-CN" altLang="en-US" smtClean="0"/>
              <a:pPr/>
              <a:t>2017/6/20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046288" y="685800"/>
            <a:ext cx="50514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914400" y="4343400"/>
            <a:ext cx="73152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39624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5180013" y="8685213"/>
            <a:ext cx="39624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75F946-497F-404B-92E2-02B1215DB3E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962674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5F946-497F-404B-92E2-02B1215DB3E7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0509528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5F946-497F-404B-92E2-02B1215DB3E7}" type="slidenum">
              <a:rPr lang="zh-CN" altLang="en-US" smtClean="0"/>
              <a:pPr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5585218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5F946-497F-404B-92E2-02B1215DB3E7}" type="slidenum">
              <a:rPr lang="zh-CN" altLang="en-US" smtClean="0"/>
              <a:pPr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3818032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5F946-497F-404B-92E2-02B1215DB3E7}" type="slidenum">
              <a:rPr lang="zh-CN" altLang="en-US" smtClean="0"/>
              <a:pPr/>
              <a:t>51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778781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82303" y="1491240"/>
            <a:ext cx="9116020" cy="40984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924143" y="2544756"/>
            <a:ext cx="6232348" cy="46481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6/20/2017</a:t>
            </a:fld>
            <a:endParaRPr lang="en-US" smtClean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/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6/20/2017</a:t>
            </a:fld>
            <a:endParaRPr lang="en-US" smtClean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04033" y="884994"/>
            <a:ext cx="4385072" cy="253955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191521" y="884994"/>
            <a:ext cx="4385072" cy="253955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6/20/2017</a:t>
            </a:fld>
            <a:endParaRPr lang="en-US" smtClean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6/20/2017</a:t>
            </a:fld>
            <a:endParaRPr lang="en-US" smtClean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6/20/2017</a:t>
            </a:fld>
            <a:endParaRPr lang="en-US" smtClean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《</a:t>
            </a:r>
            <a:r>
              <a:rPr lang="zh-CN" altLang="en-US"/>
              <a:t>图书馆利用</a:t>
            </a:r>
            <a:r>
              <a:rPr lang="en-US" altLang="zh-CN"/>
              <a:t>》----</a:t>
            </a:r>
            <a:r>
              <a:rPr lang="zh-CN" altLang="en-US"/>
              <a:t>文献的揭示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41F9CA-E6EC-4665-89B3-3F3A549C529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1829782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2"/>
            <a:ext cx="10080625" cy="384780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65036" y="178043"/>
            <a:ext cx="9350564" cy="58404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62544" y="1245453"/>
            <a:ext cx="8555538" cy="201523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427423" y="3578458"/>
            <a:ext cx="3225799" cy="19239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04031" y="3578458"/>
            <a:ext cx="2318544" cy="19239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6/20/2017</a:t>
            </a:fld>
            <a:endParaRPr lang="en-US" smtClean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258052" y="3578458"/>
            <a:ext cx="2318544" cy="19239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7" r:id="rId6"/>
  </p:sldLayoutIdLst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openxmlformats.org/officeDocument/2006/relationships/image" Target="../media/image58.jpe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hyperlink" Target="mailto:&#35831;&#21033;&#29992;libdisk@163.com" TargetMode="Externa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518805" y="6163469"/>
            <a:ext cx="3225799" cy="381000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1" hangingPunct="1"/>
            <a:r>
              <a:rPr lang="zh-CN" altLang="en-US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图书馆利用</a:t>
            </a:r>
          </a:p>
        </p:txBody>
      </p:sp>
      <p:sp>
        <p:nvSpPr>
          <p:cNvPr id="434178" name="WordArt 1026"/>
          <p:cNvSpPr>
            <a:spLocks noChangeArrowheads="1" noChangeShapeType="1" noTextEdit="1"/>
          </p:cNvSpPr>
          <p:nvPr/>
        </p:nvSpPr>
        <p:spPr bwMode="auto">
          <a:xfrm>
            <a:off x="1260078" y="4417847"/>
            <a:ext cx="8484526" cy="136810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zh-CN" altLang="en-US" sz="4000" b="1" kern="10">
              <a:ln w="9525">
                <a:solidFill>
                  <a:srgbClr val="00FFFF"/>
                </a:solidFill>
                <a:miter lim="800000"/>
                <a:headEnd/>
                <a:tailEnd/>
              </a:ln>
              <a:solidFill>
                <a:srgbClr val="33CCCC"/>
              </a:solidFill>
              <a:latin typeface="黑体"/>
              <a:ea typeface="黑体"/>
            </a:endParaRPr>
          </a:p>
        </p:txBody>
      </p:sp>
      <p:sp>
        <p:nvSpPr>
          <p:cNvPr id="434179" name="WordArt 1027"/>
          <p:cNvSpPr>
            <a:spLocks noChangeArrowheads="1" noChangeShapeType="1" noTextEdit="1"/>
          </p:cNvSpPr>
          <p:nvPr/>
        </p:nvSpPr>
        <p:spPr bwMode="auto">
          <a:xfrm>
            <a:off x="756047" y="641301"/>
            <a:ext cx="4048002" cy="6508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370"/>
              </a:avLst>
            </a:prstTxWarp>
          </a:bodyPr>
          <a:lstStyle/>
          <a:p>
            <a:pPr algn="ctr"/>
            <a:endParaRPr lang="zh-CN" altLang="en-US" sz="3600" kern="10">
              <a:ln w="9525">
                <a:solidFill>
                  <a:srgbClr val="FFFF00"/>
                </a:solidFill>
                <a:miter lim="800000"/>
                <a:headEnd/>
                <a:tailEnd/>
              </a:ln>
              <a:solidFill>
                <a:srgbClr val="FFCC00"/>
              </a:solidFill>
              <a:latin typeface="黑体"/>
              <a:ea typeface="黑体"/>
            </a:endParaRPr>
          </a:p>
        </p:txBody>
      </p:sp>
      <p:sp>
        <p:nvSpPr>
          <p:cNvPr id="2054" name="矩形 7"/>
          <p:cNvSpPr>
            <a:spLocks noChangeArrowheads="1"/>
          </p:cNvSpPr>
          <p:nvPr/>
        </p:nvSpPr>
        <p:spPr bwMode="auto">
          <a:xfrm>
            <a:off x="1410790" y="1439069"/>
            <a:ext cx="714169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CN" altLang="en-US" sz="5400" b="1" dirty="0" smtClean="0">
                <a:solidFill>
                  <a:srgbClr val="0070C0"/>
                </a:solidFill>
                <a:ea typeface="黑体" pitchFamily="49" charset="-122"/>
              </a:rPr>
              <a:t>如何更好地利用图书馆</a:t>
            </a:r>
            <a:endParaRPr lang="zh-CN" altLang="en-US" sz="5400" b="1" dirty="0">
              <a:solidFill>
                <a:srgbClr val="0070C0"/>
              </a:solidFill>
              <a:ea typeface="黑体" pitchFamily="49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300822" y="3205955"/>
            <a:ext cx="7361634" cy="135732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Pour">
              <a:avLst/>
            </a:prstTxWarp>
            <a:spAutoFit/>
          </a:bodyPr>
          <a:lstStyle/>
          <a:p>
            <a:pPr algn="ctr"/>
            <a:r>
              <a:rPr lang="zh-CN" altLang="en-US" sz="5400" b="1" dirty="0" smtClean="0">
                <a:ln w="12700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**************</a:t>
            </a:r>
            <a:endParaRPr lang="zh-CN" altLang="en-US" sz="5400" b="1" dirty="0">
              <a:ln w="12700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7356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8" name="WordArt 1026"/>
          <p:cNvSpPr>
            <a:spLocks noChangeArrowheads="1" noChangeShapeType="1" noTextEdit="1"/>
          </p:cNvSpPr>
          <p:nvPr/>
        </p:nvSpPr>
        <p:spPr bwMode="auto">
          <a:xfrm>
            <a:off x="1260078" y="4417847"/>
            <a:ext cx="8484526" cy="136810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zh-CN" altLang="en-US" sz="4000" b="1" kern="10">
              <a:ln w="9525">
                <a:solidFill>
                  <a:srgbClr val="00FFFF"/>
                </a:solidFill>
                <a:miter lim="800000"/>
                <a:headEnd/>
                <a:tailEnd/>
              </a:ln>
              <a:solidFill>
                <a:srgbClr val="33CCCC"/>
              </a:solidFill>
              <a:latin typeface="黑体"/>
              <a:ea typeface="黑体"/>
            </a:endParaRPr>
          </a:p>
        </p:txBody>
      </p:sp>
      <p:sp>
        <p:nvSpPr>
          <p:cNvPr id="434179" name="WordArt 1027"/>
          <p:cNvSpPr>
            <a:spLocks noChangeArrowheads="1" noChangeShapeType="1" noTextEdit="1"/>
          </p:cNvSpPr>
          <p:nvPr/>
        </p:nvSpPr>
        <p:spPr bwMode="auto">
          <a:xfrm>
            <a:off x="756047" y="641301"/>
            <a:ext cx="4048002" cy="6508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370"/>
              </a:avLst>
            </a:prstTxWarp>
          </a:bodyPr>
          <a:lstStyle/>
          <a:p>
            <a:pPr algn="ctr"/>
            <a:endParaRPr lang="zh-CN" altLang="en-US" sz="3600" kern="10">
              <a:ln w="9525">
                <a:solidFill>
                  <a:srgbClr val="FFFF00"/>
                </a:solidFill>
                <a:miter lim="800000"/>
                <a:headEnd/>
                <a:tailEnd/>
              </a:ln>
              <a:solidFill>
                <a:srgbClr val="FFCC00"/>
              </a:solidFill>
              <a:latin typeface="黑体"/>
              <a:ea typeface="黑体"/>
            </a:endParaRPr>
          </a:p>
        </p:txBody>
      </p:sp>
      <p:sp>
        <p:nvSpPr>
          <p:cNvPr id="6" name="Rectangle 43"/>
          <p:cNvSpPr>
            <a:spLocks noChangeArrowheads="1"/>
          </p:cNvSpPr>
          <p:nvPr/>
        </p:nvSpPr>
        <p:spPr bwMode="auto">
          <a:xfrm>
            <a:off x="795425" y="296069"/>
            <a:ext cx="8017247" cy="1140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zh-CN" altLang="en-US" sz="3200" b="1" dirty="0">
                <a:solidFill>
                  <a:srgbClr val="0070C0"/>
                </a:solidFill>
                <a:ea typeface="黑体" pitchFamily="49" charset="-122"/>
              </a:rPr>
              <a:t>使用一卡通时要注意</a:t>
            </a:r>
            <a:r>
              <a:rPr lang="zh-CN" altLang="en-US" sz="3200" b="1" dirty="0" smtClean="0">
                <a:solidFill>
                  <a:srgbClr val="0070C0"/>
                </a:solidFill>
                <a:ea typeface="黑体" pitchFamily="49" charset="-122"/>
              </a:rPr>
              <a:t>的问题</a:t>
            </a:r>
            <a:endParaRPr lang="en-US" altLang="zh-CN" sz="3200" b="1" dirty="0">
              <a:solidFill>
                <a:srgbClr val="0070C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7" name="Text Box 43"/>
          <p:cNvSpPr txBox="1">
            <a:spLocks noChangeArrowheads="1"/>
          </p:cNvSpPr>
          <p:nvPr/>
        </p:nvSpPr>
        <p:spPr bwMode="auto">
          <a:xfrm>
            <a:off x="795425" y="1667669"/>
            <a:ext cx="8283487" cy="3965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Clr>
                <a:schemeClr val="bg2">
                  <a:lumMod val="50000"/>
                </a:schemeClr>
              </a:buClr>
              <a:buSzPct val="80000"/>
              <a:buFont typeface="Wingdings" pitchFamily="2" charset="2"/>
              <a:buChar char="Ø"/>
            </a:pPr>
            <a:r>
              <a:rPr lang="zh-CN" altLang="en-US" sz="2500" b="1" dirty="0">
                <a:ea typeface="黑体" pitchFamily="49" charset="-122"/>
              </a:rPr>
              <a:t>一卡通应妥善保管，不得转给他人使用；</a:t>
            </a:r>
          </a:p>
          <a:p>
            <a:pPr>
              <a:lnSpc>
                <a:spcPct val="150000"/>
              </a:lnSpc>
              <a:spcBef>
                <a:spcPct val="50000"/>
              </a:spcBef>
              <a:buClr>
                <a:schemeClr val="bg2">
                  <a:lumMod val="50000"/>
                </a:schemeClr>
              </a:buClr>
              <a:buSzPct val="80000"/>
              <a:buFont typeface="Wingdings" pitchFamily="2" charset="2"/>
              <a:buChar char="Ø"/>
            </a:pPr>
            <a:r>
              <a:rPr lang="zh-CN" altLang="en-US" sz="2500" b="1" dirty="0">
                <a:ea typeface="黑体" pitchFamily="49" charset="-122"/>
              </a:rPr>
              <a:t>如发现读者本人一卡通有</a:t>
            </a:r>
            <a:r>
              <a:rPr lang="zh-CN" altLang="en-US" sz="2500" b="1" dirty="0">
                <a:solidFill>
                  <a:srgbClr val="0070C0"/>
                </a:solidFill>
                <a:ea typeface="黑体" pitchFamily="49" charset="-122"/>
              </a:rPr>
              <a:t>污损、折断或照片模糊</a:t>
            </a:r>
            <a:r>
              <a:rPr lang="zh-CN" altLang="en-US" sz="2500" b="1" dirty="0">
                <a:ea typeface="黑体" pitchFamily="49" charset="-122"/>
              </a:rPr>
              <a:t>等现象，均视为无效证件；</a:t>
            </a:r>
          </a:p>
          <a:p>
            <a:pPr>
              <a:lnSpc>
                <a:spcPct val="150000"/>
              </a:lnSpc>
              <a:spcBef>
                <a:spcPct val="50000"/>
              </a:spcBef>
              <a:buClr>
                <a:schemeClr val="bg2">
                  <a:lumMod val="50000"/>
                </a:schemeClr>
              </a:buClr>
              <a:buSzPct val="80000"/>
              <a:buFont typeface="Wingdings" pitchFamily="2" charset="2"/>
              <a:buChar char="Ø"/>
            </a:pPr>
            <a:r>
              <a:rPr lang="zh-CN" altLang="en-US" sz="2500" b="1" dirty="0">
                <a:ea typeface="黑体" pitchFamily="49" charset="-122"/>
              </a:rPr>
              <a:t>一卡通丢失的读者请速到一</a:t>
            </a:r>
            <a:r>
              <a:rPr lang="zh-CN" altLang="en-US" sz="2500" b="1" dirty="0" smtClean="0">
                <a:ea typeface="黑体" pitchFamily="49" charset="-122"/>
              </a:rPr>
              <a:t>卡通中心办理</a:t>
            </a:r>
            <a:r>
              <a:rPr lang="zh-CN" altLang="en-US" sz="2500" b="1" dirty="0">
                <a:solidFill>
                  <a:srgbClr val="0070C0"/>
                </a:solidFill>
                <a:ea typeface="黑体" pitchFamily="49" charset="-122"/>
              </a:rPr>
              <a:t>挂失手续</a:t>
            </a:r>
            <a:r>
              <a:rPr lang="zh-CN" altLang="en-US" sz="2500" b="1" dirty="0">
                <a:ea typeface="黑体" pitchFamily="49" charset="-122"/>
              </a:rPr>
              <a:t>，</a:t>
            </a:r>
            <a:r>
              <a:rPr lang="zh-CN" altLang="en-US" sz="2500" b="1" dirty="0">
                <a:latin typeface="黑体" pitchFamily="49" charset="-122"/>
                <a:ea typeface="黑体" pitchFamily="49" charset="-122"/>
              </a:rPr>
              <a:t>并到图书馆</a:t>
            </a:r>
            <a:r>
              <a:rPr lang="zh-CN" altLang="en-US" sz="2500" b="1" dirty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总还书台办</a:t>
            </a:r>
            <a:r>
              <a:rPr lang="zh-CN" altLang="en-US" sz="25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理封</a:t>
            </a:r>
            <a:r>
              <a:rPr lang="zh-CN" altLang="en-US" sz="2500" b="1" dirty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卡手续。</a:t>
            </a:r>
          </a:p>
        </p:txBody>
      </p:sp>
      <p:sp>
        <p:nvSpPr>
          <p:cNvPr id="8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518805" y="6163469"/>
            <a:ext cx="3225799" cy="381000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1" hangingPunct="1"/>
            <a:r>
              <a:rPr lang="zh-CN" altLang="en-US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图书馆利用</a:t>
            </a:r>
          </a:p>
        </p:txBody>
      </p:sp>
    </p:spTree>
    <p:extLst>
      <p:ext uri="{BB962C8B-B14F-4D97-AF65-F5344CB8AC3E}">
        <p14:creationId xmlns:p14="http://schemas.microsoft.com/office/powerpoint/2010/main" xmlns="" val="534666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页脚占位符 2"/>
          <p:cNvSpPr>
            <a:spLocks noGrp="1"/>
          </p:cNvSpPr>
          <p:nvPr>
            <p:ph type="ftr" sz="quarter" idx="11"/>
          </p:nvPr>
        </p:nvSpPr>
        <p:spPr>
          <a:xfrm>
            <a:off x="7707312" y="6163469"/>
            <a:ext cx="2037292" cy="381000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1" hangingPunct="1"/>
            <a:r>
              <a:rPr lang="zh-CN" altLang="en-US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图书馆利用</a:t>
            </a:r>
          </a:p>
        </p:txBody>
      </p:sp>
      <p:sp>
        <p:nvSpPr>
          <p:cNvPr id="434178" name="WordArt 1026"/>
          <p:cNvSpPr>
            <a:spLocks noChangeArrowheads="1" noChangeShapeType="1" noTextEdit="1"/>
          </p:cNvSpPr>
          <p:nvPr/>
        </p:nvSpPr>
        <p:spPr bwMode="auto">
          <a:xfrm>
            <a:off x="1260078" y="4417847"/>
            <a:ext cx="8484526" cy="136810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zh-CN" altLang="en-US" sz="4000" b="1" kern="10">
              <a:ln w="9525">
                <a:solidFill>
                  <a:srgbClr val="00FFFF"/>
                </a:solidFill>
                <a:miter lim="800000"/>
                <a:headEnd/>
                <a:tailEnd/>
              </a:ln>
              <a:solidFill>
                <a:srgbClr val="33CCCC"/>
              </a:solidFill>
              <a:latin typeface="黑体"/>
              <a:ea typeface="黑体"/>
            </a:endParaRPr>
          </a:p>
        </p:txBody>
      </p:sp>
      <p:sp>
        <p:nvSpPr>
          <p:cNvPr id="434179" name="WordArt 1027"/>
          <p:cNvSpPr>
            <a:spLocks noChangeArrowheads="1" noChangeShapeType="1" noTextEdit="1"/>
          </p:cNvSpPr>
          <p:nvPr/>
        </p:nvSpPr>
        <p:spPr bwMode="auto">
          <a:xfrm>
            <a:off x="756047" y="641301"/>
            <a:ext cx="4048002" cy="6508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370"/>
              </a:avLst>
            </a:prstTxWarp>
          </a:bodyPr>
          <a:lstStyle/>
          <a:p>
            <a:pPr algn="ctr"/>
            <a:endParaRPr lang="zh-CN" altLang="en-US" sz="3600" kern="10">
              <a:ln w="9525">
                <a:solidFill>
                  <a:srgbClr val="FFFF00"/>
                </a:solidFill>
                <a:miter lim="800000"/>
                <a:headEnd/>
                <a:tailEnd/>
              </a:ln>
              <a:solidFill>
                <a:srgbClr val="FFCC00"/>
              </a:solidFill>
              <a:latin typeface="黑体"/>
              <a:ea typeface="黑体"/>
            </a:endParaRPr>
          </a:p>
        </p:txBody>
      </p:sp>
      <p:sp>
        <p:nvSpPr>
          <p:cNvPr id="6" name="Rectangle 43"/>
          <p:cNvSpPr>
            <a:spLocks noChangeArrowheads="1"/>
          </p:cNvSpPr>
          <p:nvPr/>
        </p:nvSpPr>
        <p:spPr bwMode="auto">
          <a:xfrm>
            <a:off x="795425" y="152012"/>
            <a:ext cx="8017247" cy="1140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zh-CN" altLang="en-US" sz="3200" b="1" dirty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书包等个人物品放在什么地方</a:t>
            </a:r>
            <a:endParaRPr lang="en-US" altLang="zh-CN" sz="3200" b="1" dirty="0">
              <a:solidFill>
                <a:srgbClr val="0070C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7" name="Text Box 43"/>
          <p:cNvSpPr txBox="1">
            <a:spLocks noChangeArrowheads="1"/>
          </p:cNvSpPr>
          <p:nvPr/>
        </p:nvSpPr>
        <p:spPr bwMode="auto">
          <a:xfrm>
            <a:off x="795425" y="1743869"/>
            <a:ext cx="8017248" cy="2970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514350" indent="-514350">
              <a:lnSpc>
                <a:spcPct val="150000"/>
              </a:lnSpc>
              <a:spcBef>
                <a:spcPct val="45000"/>
              </a:spcBef>
              <a:buClr>
                <a:schemeClr val="bg2">
                  <a:lumMod val="50000"/>
                </a:schemeClr>
              </a:buClr>
              <a:buFont typeface="Wingdings" pitchFamily="2" charset="2"/>
              <a:buChar char="Ø"/>
            </a:pPr>
            <a:r>
              <a:rPr lang="zh-CN" altLang="en-US" sz="2400" b="1" dirty="0">
                <a:ea typeface="黑体" pitchFamily="49" charset="-122"/>
              </a:rPr>
              <a:t>图书馆各阅览区域一律不能</a:t>
            </a:r>
            <a:r>
              <a:rPr lang="zh-CN" altLang="en-US" sz="2400" b="1" dirty="0" smtClean="0">
                <a:ea typeface="黑体" pitchFamily="49" charset="-122"/>
              </a:rPr>
              <a:t>携带个人物品（手机、电脑等移动终端除外）；</a:t>
            </a:r>
            <a:endParaRPr lang="zh-CN" altLang="en-US" sz="2400" b="1" dirty="0">
              <a:ea typeface="黑体" pitchFamily="49" charset="-122"/>
            </a:endParaRPr>
          </a:p>
          <a:p>
            <a:pPr marL="514350" indent="-514350">
              <a:lnSpc>
                <a:spcPct val="150000"/>
              </a:lnSpc>
              <a:spcBef>
                <a:spcPct val="45000"/>
              </a:spcBef>
              <a:buClr>
                <a:schemeClr val="bg2">
                  <a:lumMod val="50000"/>
                </a:schemeClr>
              </a:buClr>
              <a:buFont typeface="Wingdings" pitchFamily="2" charset="2"/>
              <a:buChar char="Ø"/>
            </a:pPr>
            <a:r>
              <a:rPr lang="zh-CN" altLang="en-US" sz="2400" b="1" dirty="0">
                <a:ea typeface="黑体" pitchFamily="49" charset="-122"/>
              </a:rPr>
              <a:t>个人物品统一放到存包</a:t>
            </a:r>
            <a:r>
              <a:rPr lang="zh-CN" altLang="en-US" sz="2400" b="1" dirty="0" smtClean="0">
                <a:ea typeface="黑体" pitchFamily="49" charset="-122"/>
              </a:rPr>
              <a:t>柜，需</a:t>
            </a:r>
            <a:r>
              <a:rPr kumimoji="1" lang="zh-CN" altLang="en-US" sz="2400" b="1" dirty="0" smtClean="0">
                <a:latin typeface="黑体" pitchFamily="49" charset="-122"/>
                <a:ea typeface="黑体" pitchFamily="49" charset="-122"/>
              </a:rPr>
              <a:t>当天取走，自己</a:t>
            </a:r>
            <a:r>
              <a:rPr kumimoji="1" lang="zh-CN" altLang="en-US" sz="2400" b="1" dirty="0">
                <a:latin typeface="黑体" pitchFamily="49" charset="-122"/>
                <a:ea typeface="黑体" pitchFamily="49" charset="-122"/>
              </a:rPr>
              <a:t>带锁</a:t>
            </a:r>
            <a:r>
              <a:rPr kumimoji="1" lang="zh-CN" altLang="en-US" sz="2400" b="1" dirty="0" smtClean="0">
                <a:latin typeface="黑体" pitchFamily="49" charset="-122"/>
                <a:ea typeface="黑体" pitchFamily="49" charset="-122"/>
              </a:rPr>
              <a:t>。</a:t>
            </a:r>
            <a:endParaRPr kumimoji="1" lang="en-US" altLang="zh-CN" sz="2400" b="1" dirty="0" smtClean="0">
              <a:latin typeface="黑体" pitchFamily="49" charset="-122"/>
              <a:ea typeface="黑体" pitchFamily="49" charset="-122"/>
            </a:endParaRPr>
          </a:p>
          <a:p>
            <a:pPr marL="514350" indent="-514350">
              <a:lnSpc>
                <a:spcPct val="150000"/>
              </a:lnSpc>
              <a:spcBef>
                <a:spcPct val="45000"/>
              </a:spcBef>
              <a:buClr>
                <a:schemeClr val="bg2">
                  <a:lumMod val="50000"/>
                </a:schemeClr>
              </a:buClr>
              <a:buFont typeface="Wingdings" pitchFamily="2" charset="2"/>
              <a:buChar char="Ø"/>
            </a:pPr>
            <a:r>
              <a:rPr kumimoji="1" lang="zh-CN" altLang="en-US" sz="2400" b="1" dirty="0" smtClean="0">
                <a:latin typeface="黑体" pitchFamily="2" charset="-122"/>
                <a:ea typeface="黑体" pitchFamily="2" charset="-122"/>
              </a:rPr>
              <a:t>如存</a:t>
            </a:r>
            <a:r>
              <a:rPr kumimoji="1" lang="zh-CN" altLang="en-US" sz="2400" b="1" dirty="0">
                <a:latin typeface="黑体" pitchFamily="2" charset="-122"/>
                <a:ea typeface="黑体" pitchFamily="2" charset="-122"/>
              </a:rPr>
              <a:t>包柜使用中出现</a:t>
            </a:r>
            <a:r>
              <a:rPr kumimoji="1" lang="zh-CN" altLang="en-US" sz="2400" b="1" dirty="0" smtClean="0">
                <a:latin typeface="黑体" pitchFamily="2" charset="-122"/>
                <a:ea typeface="黑体" pitchFamily="2" charset="-122"/>
              </a:rPr>
              <a:t>问题，请</a:t>
            </a:r>
            <a:r>
              <a:rPr kumimoji="1" lang="zh-CN" altLang="en-US" sz="2400" b="1" dirty="0">
                <a:latin typeface="黑体" pitchFamily="2" charset="-122"/>
                <a:ea typeface="黑体" pitchFamily="2" charset="-122"/>
              </a:rPr>
              <a:t>与保安</a:t>
            </a:r>
            <a:r>
              <a:rPr kumimoji="1" lang="zh-CN" altLang="en-US" sz="2400" b="1" dirty="0" smtClean="0">
                <a:latin typeface="黑体" pitchFamily="2" charset="-122"/>
                <a:ea typeface="黑体" pitchFamily="2" charset="-122"/>
              </a:rPr>
              <a:t>联系。</a:t>
            </a:r>
            <a:endParaRPr kumimoji="1" lang="zh-CN" altLang="en-US" sz="2400" b="1" dirty="0">
              <a:latin typeface="黑体" pitchFamily="2" charset="-122"/>
              <a:ea typeface="黑体" pitchFamily="2" charset="-122"/>
            </a:endParaRPr>
          </a:p>
          <a:p>
            <a:pPr marL="514350" indent="-514350">
              <a:lnSpc>
                <a:spcPct val="150000"/>
              </a:lnSpc>
              <a:spcBef>
                <a:spcPct val="45000"/>
              </a:spcBef>
              <a:buClr>
                <a:schemeClr val="bg2">
                  <a:lumMod val="50000"/>
                </a:schemeClr>
              </a:buClr>
              <a:buFont typeface="Wingdings" pitchFamily="2" charset="2"/>
              <a:buChar char="Ø"/>
            </a:pPr>
            <a:endParaRPr kumimoji="1" lang="zh-CN" altLang="en-US" sz="2400" b="1" dirty="0">
              <a:latin typeface="黑体" pitchFamily="49" charset="-122"/>
              <a:ea typeface="黑体" pitchFamily="49" charset="-122"/>
            </a:endParaRPr>
          </a:p>
          <a:p>
            <a:pPr marL="514350" indent="-514350">
              <a:lnSpc>
                <a:spcPct val="150000"/>
              </a:lnSpc>
              <a:spcBef>
                <a:spcPct val="45000"/>
              </a:spcBef>
              <a:buClr>
                <a:schemeClr val="bg2">
                  <a:lumMod val="50000"/>
                </a:schemeClr>
              </a:buClr>
              <a:buFont typeface="Wingdings" pitchFamily="2" charset="2"/>
              <a:buChar char="Ø"/>
            </a:pPr>
            <a:endParaRPr lang="zh-CN" altLang="en-US" sz="2600" dirty="0">
              <a:latin typeface="黑体" pitchFamily="49" charset="-122"/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5389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518805" y="6163469"/>
            <a:ext cx="3225799" cy="381000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《</a:t>
            </a:r>
            <a:r>
              <a:rPr lang="zh-CN" altLang="en-US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图书馆利用</a:t>
            </a:r>
            <a:r>
              <a:rPr lang="en-US" altLang="zh-CN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》----</a:t>
            </a:r>
            <a:r>
              <a:rPr lang="zh-CN" altLang="en-US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文献的揭示</a:t>
            </a:r>
          </a:p>
        </p:txBody>
      </p:sp>
      <p:sp>
        <p:nvSpPr>
          <p:cNvPr id="434178" name="WordArt 1026"/>
          <p:cNvSpPr>
            <a:spLocks noChangeArrowheads="1" noChangeShapeType="1" noTextEdit="1"/>
          </p:cNvSpPr>
          <p:nvPr/>
        </p:nvSpPr>
        <p:spPr bwMode="auto">
          <a:xfrm>
            <a:off x="1260078" y="4417847"/>
            <a:ext cx="8484526" cy="136810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zh-CN" altLang="en-US" sz="4000" b="1" kern="10">
              <a:ln w="9525">
                <a:solidFill>
                  <a:srgbClr val="00FFFF"/>
                </a:solidFill>
                <a:miter lim="800000"/>
                <a:headEnd/>
                <a:tailEnd/>
              </a:ln>
              <a:solidFill>
                <a:srgbClr val="33CCCC"/>
              </a:solidFill>
              <a:latin typeface="黑体"/>
              <a:ea typeface="黑体"/>
            </a:endParaRPr>
          </a:p>
        </p:txBody>
      </p:sp>
      <p:sp>
        <p:nvSpPr>
          <p:cNvPr id="434179" name="WordArt 1027"/>
          <p:cNvSpPr>
            <a:spLocks noChangeArrowheads="1" noChangeShapeType="1" noTextEdit="1"/>
          </p:cNvSpPr>
          <p:nvPr/>
        </p:nvSpPr>
        <p:spPr bwMode="auto">
          <a:xfrm>
            <a:off x="756047" y="641301"/>
            <a:ext cx="4048002" cy="6508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370"/>
              </a:avLst>
            </a:prstTxWarp>
          </a:bodyPr>
          <a:lstStyle/>
          <a:p>
            <a:pPr algn="ctr"/>
            <a:endParaRPr lang="zh-CN" altLang="en-US" sz="3600" kern="10">
              <a:ln w="9525">
                <a:solidFill>
                  <a:srgbClr val="FFFF00"/>
                </a:solidFill>
                <a:miter lim="800000"/>
                <a:headEnd/>
                <a:tailEnd/>
              </a:ln>
              <a:solidFill>
                <a:srgbClr val="FFCC00"/>
              </a:solidFill>
              <a:latin typeface="黑体"/>
              <a:ea typeface="黑体"/>
            </a:endParaRPr>
          </a:p>
        </p:txBody>
      </p:sp>
      <p:sp>
        <p:nvSpPr>
          <p:cNvPr id="6" name="Rectangle 43"/>
          <p:cNvSpPr>
            <a:spLocks noChangeArrowheads="1"/>
          </p:cNvSpPr>
          <p:nvPr/>
        </p:nvSpPr>
        <p:spPr bwMode="auto">
          <a:xfrm>
            <a:off x="2262505" y="152012"/>
            <a:ext cx="5083087" cy="1140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342900" indent="-342900">
              <a:spcBef>
                <a:spcPct val="20000"/>
              </a:spcBef>
              <a:buSzPct val="80000"/>
            </a:pPr>
            <a:r>
              <a:rPr lang="zh-CN" altLang="en-US" sz="2800" b="1" dirty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如何借到自己感兴趣的图书？</a:t>
            </a:r>
            <a:endParaRPr lang="en-US" altLang="zh-CN" sz="2800" b="1" dirty="0">
              <a:solidFill>
                <a:srgbClr val="0070C0"/>
              </a:solidFill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8721" y="23804"/>
            <a:ext cx="10080624" cy="681673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80000"/>
                </a:schemeClr>
              </a:gs>
              <a:gs pos="6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/>
        </p:spPr>
      </p:pic>
      <p:sp>
        <p:nvSpPr>
          <p:cNvPr id="2" name="椭圆 1"/>
          <p:cNvSpPr/>
          <p:nvPr/>
        </p:nvSpPr>
        <p:spPr>
          <a:xfrm>
            <a:off x="87312" y="1897854"/>
            <a:ext cx="4515633" cy="4267770"/>
          </a:xfrm>
          <a:prstGeom prst="ellipse">
            <a:avLst/>
          </a:prstGeom>
          <a:solidFill>
            <a:schemeClr val="accent5">
              <a:lumMod val="20000"/>
              <a:lumOff val="80000"/>
              <a:alpha val="26000"/>
            </a:schemeClr>
          </a:solidFill>
          <a:ln w="952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Rectangle 40"/>
          <p:cNvSpPr>
            <a:spLocks noChangeArrowheads="1"/>
          </p:cNvSpPr>
          <p:nvPr/>
        </p:nvSpPr>
        <p:spPr bwMode="auto">
          <a:xfrm>
            <a:off x="700158" y="2201069"/>
            <a:ext cx="3289939" cy="3451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marL="457200" indent="-457200">
              <a:lnSpc>
                <a:spcPct val="200000"/>
              </a:lnSpc>
              <a:spcBef>
                <a:spcPct val="50000"/>
              </a:spcBef>
              <a:buClr>
                <a:schemeClr val="accent5">
                  <a:lumMod val="50000"/>
                </a:schemeClr>
              </a:buClr>
              <a:buFont typeface="Wingdings" pitchFamily="2" charset="2"/>
              <a:buChar char="Ø"/>
            </a:pPr>
            <a:r>
              <a:rPr lang="zh-CN" altLang="en-US" sz="1900" dirty="0" smtClean="0">
                <a:latin typeface="黑体" pitchFamily="49" charset="-122"/>
                <a:ea typeface="黑体" pitchFamily="49" charset="-122"/>
              </a:rPr>
              <a:t>达到</a:t>
            </a:r>
            <a:r>
              <a:rPr lang="zh-CN" altLang="en-US" sz="1900" dirty="0">
                <a:latin typeface="黑体" pitchFamily="49" charset="-122"/>
                <a:ea typeface="黑体" pitchFamily="49" charset="-122"/>
              </a:rPr>
              <a:t>了借阅权限的</a:t>
            </a:r>
            <a:r>
              <a:rPr lang="zh-CN" altLang="en-US" sz="1900" dirty="0" smtClean="0">
                <a:latin typeface="黑体" pitchFamily="49" charset="-122"/>
                <a:ea typeface="黑体" pitchFamily="49" charset="-122"/>
              </a:rPr>
              <a:t>上限；</a:t>
            </a:r>
            <a:endParaRPr lang="en-US" altLang="zh-CN" sz="1900" dirty="0">
              <a:latin typeface="黑体" pitchFamily="49" charset="-122"/>
              <a:ea typeface="黑体" pitchFamily="49" charset="-122"/>
            </a:endParaRPr>
          </a:p>
          <a:p>
            <a:pPr marL="457200" indent="-457200">
              <a:lnSpc>
                <a:spcPct val="200000"/>
              </a:lnSpc>
              <a:spcBef>
                <a:spcPct val="50000"/>
              </a:spcBef>
              <a:buClr>
                <a:schemeClr val="accent5">
                  <a:lumMod val="50000"/>
                </a:schemeClr>
              </a:buClr>
              <a:buFont typeface="Wingdings" pitchFamily="2" charset="2"/>
              <a:buChar char="Ø"/>
            </a:pPr>
            <a:r>
              <a:rPr lang="zh-CN" altLang="en-US" sz="1900" dirty="0" smtClean="0">
                <a:latin typeface="黑体" pitchFamily="49" charset="-122"/>
                <a:ea typeface="黑体" pitchFamily="49" charset="-122"/>
              </a:rPr>
              <a:t>所</a:t>
            </a:r>
            <a:r>
              <a:rPr lang="zh-CN" altLang="en-US" sz="1900" dirty="0">
                <a:latin typeface="黑体" pitchFamily="49" charset="-122"/>
                <a:ea typeface="黑体" pitchFamily="49" charset="-122"/>
              </a:rPr>
              <a:t>借单册图书超期</a:t>
            </a:r>
            <a:r>
              <a:rPr lang="en-US" altLang="zh-CN" sz="1900" dirty="0">
                <a:latin typeface="黑体" pitchFamily="49" charset="-122"/>
                <a:ea typeface="黑体" pitchFamily="49" charset="-122"/>
              </a:rPr>
              <a:t>15</a:t>
            </a:r>
            <a:r>
              <a:rPr lang="zh-CN" altLang="en-US" sz="1900" dirty="0" smtClean="0">
                <a:latin typeface="黑体" pitchFamily="49" charset="-122"/>
                <a:ea typeface="黑体" pitchFamily="49" charset="-122"/>
              </a:rPr>
              <a:t>天；</a:t>
            </a:r>
            <a:endParaRPr lang="en-US" altLang="zh-CN" sz="1900" dirty="0">
              <a:latin typeface="黑体" pitchFamily="49" charset="-122"/>
              <a:ea typeface="黑体" pitchFamily="49" charset="-122"/>
            </a:endParaRPr>
          </a:p>
          <a:p>
            <a:pPr marL="457200" indent="-457200">
              <a:lnSpc>
                <a:spcPct val="200000"/>
              </a:lnSpc>
              <a:spcBef>
                <a:spcPct val="50000"/>
              </a:spcBef>
              <a:buClr>
                <a:schemeClr val="accent5">
                  <a:lumMod val="50000"/>
                </a:schemeClr>
              </a:buClr>
              <a:buFont typeface="Wingdings" pitchFamily="2" charset="2"/>
              <a:buChar char="Ø"/>
            </a:pPr>
            <a:r>
              <a:rPr lang="zh-CN" altLang="en-US" sz="1900" dirty="0" smtClean="0">
                <a:latin typeface="黑体" pitchFamily="49" charset="-122"/>
                <a:ea typeface="黑体" pitchFamily="49" charset="-122"/>
              </a:rPr>
              <a:t>因</a:t>
            </a:r>
            <a:r>
              <a:rPr lang="zh-CN" altLang="en-US" sz="1900" dirty="0">
                <a:latin typeface="黑体" pitchFamily="49" charset="-122"/>
                <a:ea typeface="黑体" pitchFamily="49" charset="-122"/>
              </a:rPr>
              <a:t>所借图书超期等现象累计罚款</a:t>
            </a:r>
            <a:r>
              <a:rPr lang="zh-CN" altLang="en-US" sz="1900" dirty="0" smtClean="0">
                <a:latin typeface="黑体" pitchFamily="49" charset="-122"/>
                <a:ea typeface="黑体" pitchFamily="49" charset="-122"/>
              </a:rPr>
              <a:t>超过</a:t>
            </a:r>
            <a:r>
              <a:rPr lang="en-US" altLang="zh-CN" sz="1900" dirty="0" smtClean="0">
                <a:latin typeface="黑体" pitchFamily="49" charset="-122"/>
                <a:ea typeface="黑体" pitchFamily="49" charset="-122"/>
              </a:rPr>
              <a:t>10</a:t>
            </a:r>
            <a:r>
              <a:rPr lang="zh-CN" altLang="en-US" sz="1900" dirty="0">
                <a:latin typeface="黑体" pitchFamily="49" charset="-122"/>
                <a:ea typeface="黑体" pitchFamily="49" charset="-122"/>
              </a:rPr>
              <a:t>元</a:t>
            </a:r>
            <a:r>
              <a:rPr lang="zh-CN" altLang="en-US" sz="1900" dirty="0" smtClean="0">
                <a:latin typeface="黑体" pitchFamily="49" charset="-122"/>
                <a:ea typeface="黑体" pitchFamily="49" charset="-122"/>
              </a:rPr>
              <a:t>，系统</a:t>
            </a:r>
            <a:r>
              <a:rPr lang="zh-CN" altLang="en-US" sz="1900" dirty="0">
                <a:latin typeface="黑体" pitchFamily="49" charset="-122"/>
                <a:ea typeface="黑体" pitchFamily="49" charset="-122"/>
              </a:rPr>
              <a:t>自动终止借书</a:t>
            </a:r>
            <a:r>
              <a:rPr lang="zh-CN" altLang="en-US" sz="1900" dirty="0" smtClean="0">
                <a:latin typeface="黑体" pitchFamily="49" charset="-122"/>
                <a:ea typeface="黑体" pitchFamily="49" charset="-122"/>
              </a:rPr>
              <a:t>权限。</a:t>
            </a:r>
            <a:endParaRPr lang="en-US" altLang="zh-CN" sz="1900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6" name="Rectangle 43"/>
          <p:cNvSpPr>
            <a:spLocks noChangeArrowheads="1"/>
          </p:cNvSpPr>
          <p:nvPr/>
        </p:nvSpPr>
        <p:spPr bwMode="auto">
          <a:xfrm>
            <a:off x="2609836" y="152012"/>
            <a:ext cx="4930686" cy="1140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342900" indent="-342900">
              <a:spcBef>
                <a:spcPct val="20000"/>
              </a:spcBef>
              <a:buSzPct val="80000"/>
            </a:pPr>
            <a:r>
              <a:rPr lang="zh-CN" altLang="en-US" sz="32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借书证为什么借</a:t>
            </a:r>
            <a:r>
              <a:rPr lang="zh-CN" altLang="en-US" sz="3200" b="1" dirty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不了</a:t>
            </a:r>
            <a:r>
              <a:rPr lang="zh-CN" altLang="en-US" sz="32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图书</a:t>
            </a:r>
            <a:endParaRPr lang="en-US" altLang="zh-CN" sz="3200" b="1" dirty="0">
              <a:solidFill>
                <a:srgbClr val="0070C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0" name="页脚占位符 2"/>
          <p:cNvSpPr txBox="1">
            <a:spLocks/>
          </p:cNvSpPr>
          <p:nvPr/>
        </p:nvSpPr>
        <p:spPr>
          <a:xfrm>
            <a:off x="7525676" y="6087269"/>
            <a:ext cx="2037292" cy="3810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0" tIns="0" rIns="0" bIns="0">
            <a:noAutofit/>
          </a:bodyPr>
          <a:lstStyle>
            <a:defPPr>
              <a:defRPr lang="zh-CN"/>
            </a:defPPr>
            <a:lvl1pPr marL="0" algn="ctr" defTabSz="914400" rtl="0" eaLnBrk="0" latinLnBrk="0" hangingPunct="0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宋体" charset="-122"/>
                <a:cs typeface="+mn-cs"/>
              </a:defRPr>
            </a:lvl1pPr>
            <a:lvl2pPr marL="742950" indent="-285750" algn="l" defTabSz="914400" rtl="0" eaLnBrk="0" latinLnBrk="0" hangingPunct="0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宋体" charset="-122"/>
                <a:cs typeface="+mn-cs"/>
              </a:defRPr>
            </a:lvl2pPr>
            <a:lvl3pPr marL="1143000" indent="-228600" algn="l" defTabSz="914400" rtl="0" eaLnBrk="0" latinLnBrk="0" hangingPunct="0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宋体" charset="-122"/>
                <a:cs typeface="+mn-cs"/>
              </a:defRPr>
            </a:lvl3pPr>
            <a:lvl4pPr marL="1600200" indent="-228600" algn="l" defTabSz="914400" rtl="0" eaLnBrk="0" latinLnBrk="0" hangingPunct="0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宋体" charset="-122"/>
                <a:cs typeface="+mn-cs"/>
              </a:defRPr>
            </a:lvl4pPr>
            <a:lvl5pPr marL="2057400" indent="-228600" algn="l" defTabSz="914400" rtl="0" eaLnBrk="0" latinLnBrk="0" hangingPunct="0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宋体" charset="-122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宋体" charset="-122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宋体" charset="-122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宋体" charset="-122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宋体" charset="-122"/>
                <a:cs typeface="+mn-cs"/>
              </a:defRPr>
            </a:lvl9pPr>
          </a:lstStyle>
          <a:p>
            <a:pPr eaLnBrk="1" hangingPunct="1"/>
            <a:r>
              <a:rPr lang="zh-CN" altLang="en-US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图书馆利用</a:t>
            </a:r>
          </a:p>
        </p:txBody>
      </p:sp>
    </p:spTree>
    <p:extLst>
      <p:ext uri="{BB962C8B-B14F-4D97-AF65-F5344CB8AC3E}">
        <p14:creationId xmlns:p14="http://schemas.microsoft.com/office/powerpoint/2010/main" xmlns="" val="1734372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4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4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4178" grpId="0" animBg="1"/>
      <p:bldP spid="434179" grpId="0" animBg="1"/>
      <p:bldP spid="6" grpId="0"/>
      <p:bldP spid="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518805" y="6163469"/>
            <a:ext cx="3225799" cy="381000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《</a:t>
            </a:r>
            <a:r>
              <a:rPr lang="zh-CN" altLang="en-US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图书馆利用</a:t>
            </a:r>
            <a:r>
              <a:rPr lang="en-US" altLang="zh-CN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》----</a:t>
            </a:r>
            <a:r>
              <a:rPr lang="zh-CN" altLang="en-US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文献的揭示</a:t>
            </a:r>
          </a:p>
        </p:txBody>
      </p:sp>
      <p:sp>
        <p:nvSpPr>
          <p:cNvPr id="434178" name="WordArt 1026"/>
          <p:cNvSpPr>
            <a:spLocks noChangeArrowheads="1" noChangeShapeType="1" noTextEdit="1"/>
          </p:cNvSpPr>
          <p:nvPr/>
        </p:nvSpPr>
        <p:spPr bwMode="auto">
          <a:xfrm>
            <a:off x="1260078" y="4417847"/>
            <a:ext cx="8484526" cy="136810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zh-CN" altLang="en-US" sz="4000" b="1" kern="10">
              <a:ln w="9525">
                <a:solidFill>
                  <a:srgbClr val="00FFFF"/>
                </a:solidFill>
                <a:miter lim="800000"/>
                <a:headEnd/>
                <a:tailEnd/>
              </a:ln>
              <a:solidFill>
                <a:srgbClr val="33CCCC"/>
              </a:solidFill>
              <a:latin typeface="黑体"/>
              <a:ea typeface="黑体"/>
            </a:endParaRPr>
          </a:p>
        </p:txBody>
      </p:sp>
      <p:sp>
        <p:nvSpPr>
          <p:cNvPr id="434179" name="WordArt 1027"/>
          <p:cNvSpPr>
            <a:spLocks noChangeArrowheads="1" noChangeShapeType="1" noTextEdit="1"/>
          </p:cNvSpPr>
          <p:nvPr/>
        </p:nvSpPr>
        <p:spPr bwMode="auto">
          <a:xfrm>
            <a:off x="756046" y="641301"/>
            <a:ext cx="4970065" cy="6508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370"/>
              </a:avLst>
            </a:prstTxWarp>
          </a:bodyPr>
          <a:lstStyle/>
          <a:p>
            <a:pPr algn="ctr"/>
            <a:endParaRPr lang="zh-CN" altLang="en-US" sz="3600" kern="10">
              <a:ln w="9525">
                <a:solidFill>
                  <a:srgbClr val="FFFF00"/>
                </a:solidFill>
                <a:miter lim="800000"/>
                <a:headEnd/>
                <a:tailEnd/>
              </a:ln>
              <a:solidFill>
                <a:srgbClr val="FFCC00"/>
              </a:solidFill>
              <a:latin typeface="黑体"/>
              <a:ea typeface="黑体"/>
            </a:endParaRPr>
          </a:p>
        </p:txBody>
      </p:sp>
      <p:pic>
        <p:nvPicPr>
          <p:cNvPr id="10" name="Picture 5" descr="CIMG17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93313" cy="6814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43"/>
          <p:cNvSpPr>
            <a:spLocks noChangeArrowheads="1"/>
          </p:cNvSpPr>
          <p:nvPr/>
        </p:nvSpPr>
        <p:spPr bwMode="auto">
          <a:xfrm>
            <a:off x="2449512" y="71256"/>
            <a:ext cx="6477000" cy="1140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342900" indent="-342900">
              <a:spcBef>
                <a:spcPct val="20000"/>
              </a:spcBef>
              <a:buSzPct val="80000"/>
            </a:pPr>
            <a:r>
              <a:rPr lang="zh-CN" altLang="en-US" sz="3200" b="1" dirty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如何借到自己感兴趣的</a:t>
            </a:r>
            <a:r>
              <a:rPr lang="zh-CN" altLang="en-US" sz="32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图书</a:t>
            </a:r>
            <a:endParaRPr lang="en-US" altLang="zh-CN" sz="3200" b="1" dirty="0">
              <a:solidFill>
                <a:srgbClr val="0070C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8514238" y="1491443"/>
            <a:ext cx="1169551" cy="50006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vert="eaVert" wrap="square">
            <a:spAutoFit/>
          </a:bodyPr>
          <a:lstStyle/>
          <a:p>
            <a:pPr eaLnBrk="1" hangingPunct="1">
              <a:lnSpc>
                <a:spcPct val="150000"/>
              </a:lnSpc>
              <a:spcBef>
                <a:spcPct val="20000"/>
              </a:spcBef>
              <a:defRPr/>
            </a:pPr>
            <a:r>
              <a:rPr lang="zh-CN" altLang="en-US" sz="2000" b="1" dirty="0" smtClean="0">
                <a:latin typeface="黑体" pitchFamily="2" charset="-122"/>
                <a:ea typeface="黑体" pitchFamily="2" charset="-122"/>
              </a:rPr>
              <a:t>首先，需要通过图书馆主页上的“馆藏目录”</a:t>
            </a:r>
            <a:endParaRPr lang="en-US" altLang="zh-CN" sz="2000" b="1" dirty="0" smtClean="0">
              <a:latin typeface="黑体" pitchFamily="2" charset="-122"/>
              <a:ea typeface="黑体" pitchFamily="2" charset="-122"/>
            </a:endParaRPr>
          </a:p>
          <a:p>
            <a:pPr eaLnBrk="1" hangingPunct="1">
              <a:lnSpc>
                <a:spcPct val="150000"/>
              </a:lnSpc>
              <a:spcBef>
                <a:spcPct val="20000"/>
              </a:spcBef>
              <a:defRPr/>
            </a:pPr>
            <a:r>
              <a:rPr lang="zh-CN" altLang="en-US" sz="2000" b="1" dirty="0" smtClean="0">
                <a:latin typeface="黑体" pitchFamily="2" charset="-122"/>
                <a:ea typeface="黑体" pitchFamily="2" charset="-122"/>
              </a:rPr>
              <a:t>查找</a:t>
            </a:r>
            <a:r>
              <a:rPr lang="zh-CN" altLang="en-US" sz="2000" b="1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馆</a:t>
            </a:r>
            <a:r>
              <a:rPr lang="zh-CN" altLang="en-US" sz="2000" b="1" dirty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内是否有</a:t>
            </a:r>
            <a:r>
              <a:rPr lang="zh-CN" altLang="en-US" sz="2000" b="1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收藏。</a:t>
            </a:r>
            <a:endParaRPr lang="zh-CN" altLang="en-US" sz="2000" b="1" dirty="0">
              <a:solidFill>
                <a:srgbClr val="FF0000"/>
              </a:solidFill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392111" y="1295358"/>
            <a:ext cx="5333999" cy="753311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r>
              <a:rPr lang="zh-CN" altLang="en-US" sz="2600" b="1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例：</a:t>
            </a:r>
            <a:r>
              <a:rPr lang="en-US" altLang="zh-CN" sz="2600" b="1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《</a:t>
            </a:r>
            <a:r>
              <a:rPr lang="zh-CN" altLang="en-US" sz="2600" b="1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语言过程与维度</a:t>
            </a:r>
            <a:r>
              <a:rPr lang="en-US" altLang="zh-CN" sz="2600" b="1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》</a:t>
            </a:r>
            <a:r>
              <a:rPr lang="en-US" altLang="zh-CN" sz="2600" b="1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/</a:t>
            </a:r>
            <a:r>
              <a:rPr lang="zh-CN" altLang="en-US" sz="2600" b="1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彭宣维</a:t>
            </a:r>
          </a:p>
          <a:p>
            <a:pPr marL="342900" indent="-342900">
              <a:lnSpc>
                <a:spcPct val="150000"/>
              </a:lnSpc>
              <a:defRPr/>
            </a:pPr>
            <a:r>
              <a:rPr lang="zh-CN" altLang="en-US" sz="2800" b="1" dirty="0">
                <a:solidFill>
                  <a:schemeClr val="accent6"/>
                </a:solidFill>
                <a:ea typeface="宋体" pitchFamily="2" charset="-122"/>
              </a:rPr>
              <a:t>    </a:t>
            </a:r>
            <a:endParaRPr lang="zh-CN" altLang="en-US" sz="2800" dirty="0">
              <a:solidFill>
                <a:schemeClr val="accent6"/>
              </a:solidFill>
              <a:ea typeface="宋体" pitchFamily="2" charset="-122"/>
            </a:endParaRPr>
          </a:p>
          <a:p>
            <a:pPr algn="ctr" eaLnBrk="1" hangingPunct="1">
              <a:defRPr/>
            </a:pPr>
            <a:endParaRPr lang="zh-CN" altLang="en-US" sz="4400" b="1" kern="0" dirty="0">
              <a:solidFill>
                <a:srgbClr val="0000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29676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1988" y="919939"/>
            <a:ext cx="8756650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585879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0080625" cy="684053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圆角矩形 3"/>
          <p:cNvSpPr/>
          <p:nvPr/>
        </p:nvSpPr>
        <p:spPr>
          <a:xfrm>
            <a:off x="773112" y="1743869"/>
            <a:ext cx="990600" cy="3810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848417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0080625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圆角矩形 4"/>
          <p:cNvSpPr/>
          <p:nvPr/>
        </p:nvSpPr>
        <p:spPr>
          <a:xfrm>
            <a:off x="2982912" y="5706269"/>
            <a:ext cx="1143000" cy="4572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848417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10080625" cy="6392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圆角矩形 5"/>
          <p:cNvSpPr/>
          <p:nvPr/>
        </p:nvSpPr>
        <p:spPr>
          <a:xfrm>
            <a:off x="849312" y="2510235"/>
            <a:ext cx="1828800" cy="6858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上箭头 11"/>
          <p:cNvSpPr/>
          <p:nvPr/>
        </p:nvSpPr>
        <p:spPr>
          <a:xfrm>
            <a:off x="5410653" y="3198190"/>
            <a:ext cx="228600" cy="609027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848417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0080625" cy="684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左箭头 12"/>
          <p:cNvSpPr/>
          <p:nvPr/>
        </p:nvSpPr>
        <p:spPr>
          <a:xfrm>
            <a:off x="3516312" y="1483634"/>
            <a:ext cx="381000" cy="228600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848417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0080625" cy="6840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圆角矩形 1"/>
          <p:cNvSpPr/>
          <p:nvPr/>
        </p:nvSpPr>
        <p:spPr>
          <a:xfrm>
            <a:off x="1077912" y="3039269"/>
            <a:ext cx="609600" cy="5334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848417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8" name="WordArt 1026"/>
          <p:cNvSpPr>
            <a:spLocks noChangeArrowheads="1" noChangeShapeType="1" noTextEdit="1"/>
          </p:cNvSpPr>
          <p:nvPr/>
        </p:nvSpPr>
        <p:spPr bwMode="auto">
          <a:xfrm>
            <a:off x="1260078" y="4417847"/>
            <a:ext cx="8484526" cy="136810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zh-CN" altLang="en-US" sz="4000" b="1" kern="10">
              <a:ln w="9525">
                <a:solidFill>
                  <a:srgbClr val="00FFFF"/>
                </a:solidFill>
                <a:miter lim="800000"/>
                <a:headEnd/>
                <a:tailEnd/>
              </a:ln>
              <a:solidFill>
                <a:srgbClr val="33CCCC"/>
              </a:solidFill>
              <a:latin typeface="黑体"/>
              <a:ea typeface="黑体"/>
            </a:endParaRPr>
          </a:p>
        </p:txBody>
      </p:sp>
      <p:sp>
        <p:nvSpPr>
          <p:cNvPr id="434179" name="WordArt 1027"/>
          <p:cNvSpPr>
            <a:spLocks noChangeArrowheads="1" noChangeShapeType="1" noTextEdit="1"/>
          </p:cNvSpPr>
          <p:nvPr/>
        </p:nvSpPr>
        <p:spPr bwMode="auto">
          <a:xfrm>
            <a:off x="756047" y="641301"/>
            <a:ext cx="4048002" cy="6508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370"/>
              </a:avLst>
            </a:prstTxWarp>
          </a:bodyPr>
          <a:lstStyle/>
          <a:p>
            <a:pPr algn="ctr"/>
            <a:endParaRPr lang="zh-CN" altLang="en-US" sz="3600" kern="10">
              <a:ln w="9525">
                <a:solidFill>
                  <a:srgbClr val="FFFF00"/>
                </a:solidFill>
                <a:miter lim="800000"/>
                <a:headEnd/>
                <a:tailEnd/>
              </a:ln>
              <a:solidFill>
                <a:srgbClr val="FFCC00"/>
              </a:solidFill>
              <a:latin typeface="黑体"/>
              <a:ea typeface="黑体"/>
            </a:endParaRPr>
          </a:p>
        </p:txBody>
      </p:sp>
      <p:graphicFrame>
        <p:nvGraphicFramePr>
          <p:cNvPr id="4" name="图示 3"/>
          <p:cNvGraphicFramePr/>
          <p:nvPr>
            <p:extLst>
              <p:ext uri="{D42A27DB-BD31-4B8C-83A1-F6EECF244321}">
                <p14:modId xmlns:p14="http://schemas.microsoft.com/office/powerpoint/2010/main" xmlns="" val="981524301"/>
              </p:ext>
            </p:extLst>
          </p:nvPr>
        </p:nvGraphicFramePr>
        <p:xfrm>
          <a:off x="544512" y="448469"/>
          <a:ext cx="7543800" cy="44802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椭圆 1"/>
          <p:cNvSpPr/>
          <p:nvPr/>
        </p:nvSpPr>
        <p:spPr>
          <a:xfrm>
            <a:off x="5683254" y="3134517"/>
            <a:ext cx="2071702" cy="2000264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75000"/>
                  <a:tint val="66000"/>
                  <a:satMod val="160000"/>
                </a:schemeClr>
              </a:gs>
              <a:gs pos="50000">
                <a:schemeClr val="accent5">
                  <a:lumMod val="75000"/>
                  <a:tint val="44500"/>
                  <a:satMod val="160000"/>
                </a:schemeClr>
              </a:gs>
              <a:gs pos="100000">
                <a:schemeClr val="accent5">
                  <a:lumMod val="7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400" dirty="0" smtClean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其他</a:t>
            </a:r>
            <a:endParaRPr lang="zh-CN" altLang="en-US" sz="3400" dirty="0">
              <a:solidFill>
                <a:schemeClr val="tx1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7" name="页脚占位符 2"/>
          <p:cNvSpPr txBox="1">
            <a:spLocks/>
          </p:cNvSpPr>
          <p:nvPr/>
        </p:nvSpPr>
        <p:spPr>
          <a:xfrm>
            <a:off x="6671205" y="6315869"/>
            <a:ext cx="3225799" cy="3810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0" tIns="0" rIns="0" bIns="0">
            <a:noAutofit/>
          </a:bodyPr>
          <a:lstStyle>
            <a:defPPr>
              <a:defRPr lang="zh-CN"/>
            </a:defPPr>
            <a:lvl1pPr marL="0" algn="ctr" defTabSz="914400" rtl="0" eaLnBrk="0" latinLnBrk="0" hangingPunct="0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宋体" charset="-122"/>
                <a:cs typeface="+mn-cs"/>
              </a:defRPr>
            </a:lvl1pPr>
            <a:lvl2pPr marL="742950" indent="-285750" algn="l" defTabSz="914400" rtl="0" eaLnBrk="0" latinLnBrk="0" hangingPunct="0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宋体" charset="-122"/>
                <a:cs typeface="+mn-cs"/>
              </a:defRPr>
            </a:lvl2pPr>
            <a:lvl3pPr marL="1143000" indent="-228600" algn="l" defTabSz="914400" rtl="0" eaLnBrk="0" latinLnBrk="0" hangingPunct="0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宋体" charset="-122"/>
                <a:cs typeface="+mn-cs"/>
              </a:defRPr>
            </a:lvl3pPr>
            <a:lvl4pPr marL="1600200" indent="-228600" algn="l" defTabSz="914400" rtl="0" eaLnBrk="0" latinLnBrk="0" hangingPunct="0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宋体" charset="-122"/>
                <a:cs typeface="+mn-cs"/>
              </a:defRPr>
            </a:lvl4pPr>
            <a:lvl5pPr marL="2057400" indent="-228600" algn="l" defTabSz="914400" rtl="0" eaLnBrk="0" latinLnBrk="0" hangingPunct="0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宋体" charset="-122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宋体" charset="-122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宋体" charset="-122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宋体" charset="-122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宋体" charset="-122"/>
                <a:cs typeface="+mn-cs"/>
              </a:defRPr>
            </a:lvl9pPr>
          </a:lstStyle>
          <a:p>
            <a:pPr eaLnBrk="1" hangingPunct="1"/>
            <a:r>
              <a:rPr lang="zh-CN" altLang="en-US" sz="1600" b="1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图书馆利用</a:t>
            </a:r>
            <a:endParaRPr lang="zh-CN" altLang="en-US" sz="1600" b="1" dirty="0" smtClean="0">
              <a:solidFill>
                <a:srgbClr val="0070C0"/>
              </a:solidFill>
              <a:latin typeface="黑体" pitchFamily="49" charset="-122"/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6737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0080625" cy="6840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圆角矩形 1"/>
          <p:cNvSpPr/>
          <p:nvPr/>
        </p:nvSpPr>
        <p:spPr>
          <a:xfrm>
            <a:off x="1077912" y="3039269"/>
            <a:ext cx="609600" cy="5334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上箭头 2"/>
          <p:cNvSpPr/>
          <p:nvPr/>
        </p:nvSpPr>
        <p:spPr>
          <a:xfrm>
            <a:off x="163738" y="5020469"/>
            <a:ext cx="381000" cy="53340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013688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528" y="848501"/>
            <a:ext cx="9501254" cy="599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下箭头 2"/>
          <p:cNvSpPr/>
          <p:nvPr/>
        </p:nvSpPr>
        <p:spPr>
          <a:xfrm>
            <a:off x="3897304" y="3777459"/>
            <a:ext cx="419100" cy="5334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圆角矩形 1"/>
          <p:cNvSpPr/>
          <p:nvPr/>
        </p:nvSpPr>
        <p:spPr>
          <a:xfrm>
            <a:off x="1682726" y="4563277"/>
            <a:ext cx="3714776" cy="135732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椭圆 3"/>
          <p:cNvSpPr/>
          <p:nvPr/>
        </p:nvSpPr>
        <p:spPr>
          <a:xfrm>
            <a:off x="2897172" y="2205823"/>
            <a:ext cx="2819400" cy="1422740"/>
          </a:xfrm>
          <a:prstGeom prst="ellipse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tx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tx2">
                  <a:lumMod val="60000"/>
                  <a:lumOff val="40000"/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solidFill>
              <a:srgbClr val="CC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zh-CN" altLang="en-US" sz="2000" dirty="0" smtClean="0">
                <a:solidFill>
                  <a:srgbClr val="002060"/>
                </a:solidFill>
                <a:latin typeface="黑体" pitchFamily="49" charset="-122"/>
                <a:ea typeface="黑体" pitchFamily="49" charset="-122"/>
              </a:rPr>
              <a:t>查找图书的依据，要记住</a:t>
            </a:r>
            <a:endParaRPr lang="zh-CN" altLang="en-US" sz="2000" dirty="0">
              <a:solidFill>
                <a:srgbClr val="002060"/>
              </a:solidFill>
              <a:latin typeface="黑体" pitchFamily="49" charset="-122"/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1183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13767"/>
            <a:ext cx="10080625" cy="7054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0" y="5706285"/>
            <a:ext cx="3325800" cy="10156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</a:pPr>
            <a:r>
              <a:rPr kumimoji="1" lang="zh-CN" altLang="en-US" sz="2000" b="1" dirty="0" smtClean="0">
                <a:solidFill>
                  <a:srgbClr val="002060"/>
                </a:solidFill>
                <a:latin typeface="黑体" pitchFamily="49" charset="-122"/>
                <a:ea typeface="黑体" pitchFamily="49" charset="-122"/>
              </a:rPr>
              <a:t>读者拿</a:t>
            </a:r>
            <a:r>
              <a:rPr kumimoji="1" lang="zh-CN" altLang="en-US" sz="2000" b="1" dirty="0">
                <a:solidFill>
                  <a:srgbClr val="002060"/>
                </a:solidFill>
                <a:latin typeface="黑体" pitchFamily="49" charset="-122"/>
                <a:ea typeface="黑体" pitchFamily="49" charset="-122"/>
              </a:rPr>
              <a:t>着索书号</a:t>
            </a:r>
            <a:r>
              <a:rPr kumimoji="1" lang="zh-CN" altLang="en-US" sz="2000" b="1" dirty="0" smtClean="0">
                <a:solidFill>
                  <a:srgbClr val="002060"/>
                </a:solidFill>
                <a:latin typeface="黑体" pitchFamily="49" charset="-122"/>
                <a:ea typeface="黑体" pitchFamily="49" charset="-122"/>
              </a:rPr>
              <a:t>到</a:t>
            </a:r>
            <a:r>
              <a:rPr kumimoji="1" lang="en-US" altLang="zh-CN" sz="2000" b="1" dirty="0" smtClean="0">
                <a:solidFill>
                  <a:srgbClr val="002060"/>
                </a:solidFill>
                <a:latin typeface="黑体" pitchFamily="49" charset="-122"/>
                <a:ea typeface="黑体" pitchFamily="49" charset="-122"/>
              </a:rPr>
              <a:t>3</a:t>
            </a:r>
            <a:r>
              <a:rPr kumimoji="1" lang="zh-CN" altLang="en-US" sz="2000" b="1" dirty="0" smtClean="0">
                <a:solidFill>
                  <a:srgbClr val="002060"/>
                </a:solidFill>
                <a:latin typeface="黑体" pitchFamily="49" charset="-122"/>
                <a:ea typeface="黑体" pitchFamily="49" charset="-122"/>
              </a:rPr>
              <a:t>楼，凭</a:t>
            </a:r>
            <a:r>
              <a:rPr kumimoji="1" lang="zh-CN" altLang="en-US" sz="2000" b="1" dirty="0">
                <a:solidFill>
                  <a:srgbClr val="002060"/>
                </a:solidFill>
                <a:latin typeface="黑体" pitchFamily="49" charset="-122"/>
                <a:ea typeface="黑体" pitchFamily="49" charset="-122"/>
              </a:rPr>
              <a:t>本人一卡通</a:t>
            </a:r>
            <a:r>
              <a:rPr kumimoji="1" lang="zh-CN" altLang="en-US" sz="2000" b="1" dirty="0" smtClean="0">
                <a:solidFill>
                  <a:srgbClr val="002060"/>
                </a:solidFill>
                <a:latin typeface="黑体" pitchFamily="49" charset="-122"/>
                <a:ea typeface="黑体" pitchFamily="49" charset="-122"/>
              </a:rPr>
              <a:t>进入阅览室。</a:t>
            </a:r>
            <a:endParaRPr kumimoji="1" lang="zh-CN" altLang="en-US" sz="2000" b="1" dirty="0">
              <a:solidFill>
                <a:srgbClr val="002060"/>
              </a:solidFill>
              <a:latin typeface="黑体" pitchFamily="49" charset="-122"/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38791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85022"/>
            <a:ext cx="10080625" cy="7125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Text Box 7"/>
          <p:cNvSpPr txBox="1">
            <a:spLocks noChangeArrowheads="1"/>
          </p:cNvSpPr>
          <p:nvPr/>
        </p:nvSpPr>
        <p:spPr bwMode="auto">
          <a:xfrm>
            <a:off x="184652" y="-1"/>
            <a:ext cx="569387" cy="649210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xtLst/>
        </p:spPr>
        <p:txBody>
          <a:bodyPr vert="eaVert"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kumimoji="1" lang="zh-CN" altLang="en-US" sz="2500" b="1" dirty="0" smtClean="0">
                <a:solidFill>
                  <a:srgbClr val="002060"/>
                </a:solidFill>
                <a:latin typeface="黑体" pitchFamily="49" charset="-122"/>
                <a:ea typeface="黑体" pitchFamily="49" charset="-122"/>
              </a:rPr>
              <a:t>在借书处取代</a:t>
            </a:r>
            <a:r>
              <a:rPr kumimoji="1" lang="zh-CN" altLang="en-US" sz="2500" b="1" dirty="0">
                <a:solidFill>
                  <a:srgbClr val="002060"/>
                </a:solidFill>
                <a:latin typeface="黑体" pitchFamily="49" charset="-122"/>
                <a:ea typeface="黑体" pitchFamily="49" charset="-122"/>
              </a:rPr>
              <a:t>书板，并记住代书板上的</a:t>
            </a:r>
            <a:r>
              <a:rPr kumimoji="1" lang="zh-CN" altLang="en-US" sz="2500" b="1" dirty="0" smtClean="0">
                <a:solidFill>
                  <a:srgbClr val="002060"/>
                </a:solidFill>
                <a:latin typeface="黑体" pitchFamily="49" charset="-122"/>
                <a:ea typeface="黑体" pitchFamily="49" charset="-122"/>
              </a:rPr>
              <a:t>号码。</a:t>
            </a:r>
            <a:endParaRPr kumimoji="1" lang="zh-CN" altLang="en-US" sz="2500" b="1" dirty="0">
              <a:solidFill>
                <a:srgbClr val="002060"/>
              </a:solidFill>
              <a:latin typeface="黑体" pitchFamily="49" charset="-122"/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671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395645" cy="6840538"/>
          </a:xfrm>
          <a:prstGeom prst="rect">
            <a:avLst/>
          </a:prstGeom>
          <a:noFill/>
          <a:ln w="76200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3055690" y="834483"/>
            <a:ext cx="2779172" cy="52254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kumimoji="1" lang="zh-CN" altLang="en-US" sz="2800" b="1" dirty="0">
                <a:solidFill>
                  <a:srgbClr val="002060"/>
                </a:solidFill>
                <a:latin typeface="黑体" pitchFamily="49" charset="-122"/>
                <a:ea typeface="黑体" pitchFamily="49" charset="-122"/>
              </a:rPr>
              <a:t>注意查看架标</a:t>
            </a:r>
          </a:p>
        </p:txBody>
      </p:sp>
      <p:sp>
        <p:nvSpPr>
          <p:cNvPr id="57348" name="Line 8"/>
          <p:cNvSpPr>
            <a:spLocks noChangeShapeType="1"/>
          </p:cNvSpPr>
          <p:nvPr/>
        </p:nvSpPr>
        <p:spPr bwMode="auto">
          <a:xfrm>
            <a:off x="4881054" y="1412445"/>
            <a:ext cx="1016514" cy="1436320"/>
          </a:xfrm>
          <a:prstGeom prst="line">
            <a:avLst/>
          </a:prstGeom>
          <a:noFill/>
          <a:ln w="76200">
            <a:solidFill>
              <a:srgbClr val="F9434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7349" name="Line 9"/>
          <p:cNvSpPr>
            <a:spLocks noChangeShapeType="1"/>
          </p:cNvSpPr>
          <p:nvPr/>
        </p:nvSpPr>
        <p:spPr bwMode="auto">
          <a:xfrm flipH="1">
            <a:off x="4040179" y="1412444"/>
            <a:ext cx="524103" cy="1222007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" name="椭圆 1"/>
          <p:cNvSpPr/>
          <p:nvPr/>
        </p:nvSpPr>
        <p:spPr>
          <a:xfrm>
            <a:off x="7402512" y="524669"/>
            <a:ext cx="2482382" cy="2438400"/>
          </a:xfrm>
          <a:prstGeom prst="ellipse">
            <a:avLst/>
          </a:prstGeom>
          <a:solidFill>
            <a:schemeClr val="accent4">
              <a:lumMod val="40000"/>
              <a:lumOff val="60000"/>
              <a:alpha val="49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zh-CN" altLang="en-US" sz="2300" b="1" dirty="0" smtClean="0">
                <a:solidFill>
                  <a:srgbClr val="002060"/>
                </a:solidFill>
                <a:latin typeface="黑体" pitchFamily="49" charset="-122"/>
                <a:ea typeface="黑体" pitchFamily="49" charset="-122"/>
              </a:rPr>
              <a:t>找到图书所对应类目的书架。</a:t>
            </a:r>
            <a:endParaRPr lang="zh-CN" altLang="en-US" sz="2300" b="1" dirty="0">
              <a:solidFill>
                <a:srgbClr val="002060"/>
              </a:solidFill>
              <a:latin typeface="黑体" pitchFamily="49" charset="-122"/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02265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8" grpId="0" animBg="1"/>
      <p:bldP spid="5734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6" descr="FILE09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80625" cy="684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Rectangle 7"/>
          <p:cNvSpPr>
            <a:spLocks noChangeArrowheads="1"/>
          </p:cNvSpPr>
          <p:nvPr/>
        </p:nvSpPr>
        <p:spPr bwMode="auto">
          <a:xfrm>
            <a:off x="2420401" y="460787"/>
            <a:ext cx="3414461" cy="6379751"/>
          </a:xfrm>
          <a:prstGeom prst="rect">
            <a:avLst/>
          </a:prstGeom>
          <a:noFill/>
          <a:ln w="57150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58372" name="Text Box 8"/>
          <p:cNvSpPr txBox="1">
            <a:spLocks noChangeArrowheads="1"/>
          </p:cNvSpPr>
          <p:nvPr/>
        </p:nvSpPr>
        <p:spPr bwMode="auto">
          <a:xfrm>
            <a:off x="6786921" y="5861961"/>
            <a:ext cx="2142133" cy="46078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2400" b="1" dirty="0">
                <a:solidFill>
                  <a:srgbClr val="002060"/>
                </a:solidFill>
              </a:rPr>
              <a:t>H0/4232</a:t>
            </a:r>
          </a:p>
        </p:txBody>
      </p:sp>
      <p:sp>
        <p:nvSpPr>
          <p:cNvPr id="58373" name="Line 9"/>
          <p:cNvSpPr>
            <a:spLocks noChangeShapeType="1"/>
          </p:cNvSpPr>
          <p:nvPr/>
        </p:nvSpPr>
        <p:spPr bwMode="auto">
          <a:xfrm>
            <a:off x="5834862" y="6150150"/>
            <a:ext cx="952059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8374" name="Text Box 10"/>
          <p:cNvSpPr txBox="1">
            <a:spLocks noChangeArrowheads="1"/>
          </p:cNvSpPr>
          <p:nvPr/>
        </p:nvSpPr>
        <p:spPr bwMode="auto">
          <a:xfrm>
            <a:off x="2830512" y="4715669"/>
            <a:ext cx="2820228" cy="46078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kumimoji="1" lang="zh-CN" altLang="en-US" sz="2400" b="1" dirty="0">
                <a:solidFill>
                  <a:srgbClr val="002060"/>
                </a:solidFill>
                <a:latin typeface="黑体" pitchFamily="49" charset="-122"/>
                <a:ea typeface="黑体" pitchFamily="49" charset="-122"/>
              </a:rPr>
              <a:t>查看具体的索书号</a:t>
            </a:r>
            <a:endParaRPr lang="zh-CN" altLang="en-US" sz="2400" b="1" dirty="0">
              <a:solidFill>
                <a:srgbClr val="002060"/>
              </a:solidFill>
              <a:latin typeface="黑体" pitchFamily="49" charset="-122"/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25864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8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1" grpId="0" animBg="1"/>
      <p:bldP spid="58372" grpId="0" animBg="1"/>
      <p:bldP spid="58373" grpId="0" animBg="1"/>
      <p:bldP spid="5837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0080625" cy="684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Text Box 7"/>
          <p:cNvSpPr txBox="1">
            <a:spLocks noChangeArrowheads="1"/>
          </p:cNvSpPr>
          <p:nvPr/>
        </p:nvSpPr>
        <p:spPr bwMode="auto">
          <a:xfrm>
            <a:off x="570536" y="6074145"/>
            <a:ext cx="3098176" cy="46078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kumimoji="1" lang="zh-CN" altLang="en-US" sz="2400" b="1" dirty="0">
                <a:solidFill>
                  <a:srgbClr val="002060"/>
                </a:solidFill>
                <a:latin typeface="黑体" pitchFamily="49" charset="-122"/>
                <a:ea typeface="黑体" pitchFamily="49" charset="-122"/>
              </a:rPr>
              <a:t>利用代书板选取图书</a:t>
            </a:r>
          </a:p>
        </p:txBody>
      </p:sp>
      <p:sp>
        <p:nvSpPr>
          <p:cNvPr id="59396" name="Text Box 9"/>
          <p:cNvSpPr txBox="1">
            <a:spLocks noChangeArrowheads="1"/>
          </p:cNvSpPr>
          <p:nvPr/>
        </p:nvSpPr>
        <p:spPr bwMode="auto">
          <a:xfrm>
            <a:off x="9259167" y="205559"/>
            <a:ext cx="492443" cy="572924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xtLst/>
        </p:spPr>
        <p:txBody>
          <a:bodyPr vert="eaVert"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2000" b="1" dirty="0" smtClean="0">
                <a:latin typeface="黑体" pitchFamily="49" charset="-122"/>
                <a:ea typeface="黑体" pitchFamily="49" charset="-122"/>
              </a:rPr>
              <a:t>代书板的作用</a:t>
            </a:r>
            <a:r>
              <a:rPr lang="zh-CN" altLang="en-US" sz="2000" b="1" dirty="0">
                <a:latin typeface="黑体" pitchFamily="49" charset="-122"/>
                <a:ea typeface="黑体" pitchFamily="49" charset="-122"/>
              </a:rPr>
              <a:t>：代替图书位置，防止图书乱</a:t>
            </a:r>
            <a:r>
              <a:rPr lang="zh-CN" altLang="en-US" sz="2000" b="1" dirty="0" smtClean="0">
                <a:latin typeface="黑体" pitchFamily="49" charset="-122"/>
                <a:ea typeface="黑体" pitchFamily="49" charset="-122"/>
              </a:rPr>
              <a:t>架。</a:t>
            </a:r>
            <a:endParaRPr lang="zh-CN" altLang="en-US" sz="2000" b="1" dirty="0">
              <a:latin typeface="黑体" pitchFamily="49" charset="-122"/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97197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9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5" grpId="0" animBg="1"/>
      <p:bldP spid="5939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7" descr="FILE09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80625" cy="684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0" name="Text Box 10"/>
          <p:cNvSpPr txBox="1">
            <a:spLocks noChangeArrowheads="1"/>
          </p:cNvSpPr>
          <p:nvPr/>
        </p:nvSpPr>
        <p:spPr bwMode="auto">
          <a:xfrm>
            <a:off x="182528" y="6349227"/>
            <a:ext cx="5619784" cy="400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kumimoji="1" lang="zh-CN" altLang="en-US" sz="2000" b="1" dirty="0" smtClean="0">
                <a:solidFill>
                  <a:srgbClr val="002060"/>
                </a:solidFill>
                <a:latin typeface="黑体" pitchFamily="49" charset="-122"/>
                <a:ea typeface="黑体" pitchFamily="49" charset="-122"/>
              </a:rPr>
              <a:t>插入代书板时，请将代书板上的号码露</a:t>
            </a:r>
            <a:r>
              <a:rPr kumimoji="1" lang="zh-CN" altLang="en-US" sz="2000" b="1" dirty="0">
                <a:solidFill>
                  <a:srgbClr val="002060"/>
                </a:solidFill>
                <a:latin typeface="黑体" pitchFamily="49" charset="-122"/>
                <a:ea typeface="黑体" pitchFamily="49" charset="-122"/>
              </a:rPr>
              <a:t>在</a:t>
            </a:r>
            <a:r>
              <a:rPr kumimoji="1" lang="zh-CN" altLang="en-US" sz="2000" b="1" dirty="0" smtClean="0">
                <a:solidFill>
                  <a:srgbClr val="002060"/>
                </a:solidFill>
                <a:latin typeface="黑体" pitchFamily="49" charset="-122"/>
                <a:ea typeface="黑体" pitchFamily="49" charset="-122"/>
              </a:rPr>
              <a:t>外面。</a:t>
            </a:r>
            <a:endParaRPr lang="zh-CN" altLang="en-US" sz="2000" dirty="0">
              <a:solidFill>
                <a:srgbClr val="00206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60421" name="Line 11"/>
          <p:cNvSpPr>
            <a:spLocks noChangeShapeType="1"/>
          </p:cNvSpPr>
          <p:nvPr/>
        </p:nvSpPr>
        <p:spPr bwMode="auto">
          <a:xfrm flipV="1">
            <a:off x="4167009" y="5646611"/>
            <a:ext cx="1984623" cy="288189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025296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0" grpId="0" animBg="1"/>
      <p:bldP spid="6042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13767"/>
            <a:ext cx="10080625" cy="7054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Oval 5"/>
          <p:cNvSpPr>
            <a:spLocks noChangeArrowheads="1"/>
          </p:cNvSpPr>
          <p:nvPr/>
        </p:nvSpPr>
        <p:spPr bwMode="auto">
          <a:xfrm>
            <a:off x="3214950" y="7226902"/>
            <a:ext cx="1008063" cy="912072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61444" name="Text Box 6"/>
          <p:cNvSpPr txBox="1">
            <a:spLocks noChangeArrowheads="1"/>
          </p:cNvSpPr>
          <p:nvPr/>
        </p:nvSpPr>
        <p:spPr bwMode="auto">
          <a:xfrm>
            <a:off x="7024936" y="6091563"/>
            <a:ext cx="1672976" cy="4607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2400" dirty="0" smtClean="0">
                <a:solidFill>
                  <a:srgbClr val="002060"/>
                </a:solidFill>
                <a:latin typeface="黑体" pitchFamily="49" charset="-122"/>
                <a:ea typeface="黑体" pitchFamily="49" charset="-122"/>
              </a:rPr>
              <a:t> 室内</a:t>
            </a:r>
            <a:r>
              <a:rPr lang="zh-CN" altLang="en-US" sz="2400" dirty="0">
                <a:solidFill>
                  <a:srgbClr val="002060"/>
                </a:solidFill>
                <a:latin typeface="黑体" pitchFamily="49" charset="-122"/>
                <a:ea typeface="黑体" pitchFamily="49" charset="-122"/>
              </a:rPr>
              <a:t>阅览</a:t>
            </a:r>
          </a:p>
        </p:txBody>
      </p:sp>
    </p:spTree>
    <p:extLst>
      <p:ext uri="{BB962C8B-B14F-4D97-AF65-F5344CB8AC3E}">
        <p14:creationId xmlns:p14="http://schemas.microsoft.com/office/powerpoint/2010/main" xmlns="" val="1070740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80625" cy="683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Text Box 5"/>
          <p:cNvSpPr txBox="1">
            <a:spLocks noChangeArrowheads="1"/>
          </p:cNvSpPr>
          <p:nvPr/>
        </p:nvSpPr>
        <p:spPr bwMode="auto">
          <a:xfrm>
            <a:off x="0" y="6371326"/>
            <a:ext cx="5957170" cy="400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kumimoji="1" lang="zh-CN" altLang="en-US" sz="2000" b="1" dirty="0">
                <a:solidFill>
                  <a:srgbClr val="002060"/>
                </a:solidFill>
                <a:latin typeface="黑体" pitchFamily="49" charset="-122"/>
                <a:ea typeface="黑体" pitchFamily="49" charset="-122"/>
              </a:rPr>
              <a:t>阅</a:t>
            </a:r>
            <a:r>
              <a:rPr kumimoji="1" lang="zh-CN" altLang="en-US" sz="2000" b="1" dirty="0" smtClean="0">
                <a:solidFill>
                  <a:srgbClr val="002060"/>
                </a:solidFill>
                <a:latin typeface="黑体" pitchFamily="49" charset="-122"/>
                <a:ea typeface="黑体" pitchFamily="49" charset="-122"/>
              </a:rPr>
              <a:t>后的图书请放回</a:t>
            </a:r>
            <a:r>
              <a:rPr kumimoji="1" lang="zh-CN" altLang="en-US" sz="2000" b="1" dirty="0">
                <a:solidFill>
                  <a:srgbClr val="002060"/>
                </a:solidFill>
                <a:latin typeface="黑体" pitchFamily="49" charset="-122"/>
                <a:ea typeface="黑体" pitchFamily="49" charset="-122"/>
              </a:rPr>
              <a:t>代书板所在位置，并抽出代书</a:t>
            </a:r>
            <a:r>
              <a:rPr kumimoji="1" lang="zh-CN" altLang="en-US" sz="2000" b="1" dirty="0" smtClean="0">
                <a:solidFill>
                  <a:srgbClr val="002060"/>
                </a:solidFill>
                <a:latin typeface="黑体" pitchFamily="49" charset="-122"/>
                <a:ea typeface="黑体" pitchFamily="49" charset="-122"/>
              </a:rPr>
              <a:t>板。</a:t>
            </a:r>
            <a:endParaRPr kumimoji="1" lang="zh-CN" altLang="en-US" sz="2000" b="1" dirty="0">
              <a:solidFill>
                <a:srgbClr val="002060"/>
              </a:solidFill>
              <a:latin typeface="黑体" pitchFamily="49" charset="-122"/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9658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8" name="WordArt 1026"/>
          <p:cNvSpPr>
            <a:spLocks noChangeArrowheads="1" noChangeShapeType="1" noTextEdit="1"/>
          </p:cNvSpPr>
          <p:nvPr/>
        </p:nvSpPr>
        <p:spPr bwMode="auto">
          <a:xfrm>
            <a:off x="1260078" y="4417847"/>
            <a:ext cx="8484526" cy="136810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zh-CN" altLang="en-US" sz="4000" b="1" kern="10">
              <a:ln w="9525">
                <a:solidFill>
                  <a:srgbClr val="00FFFF"/>
                </a:solidFill>
                <a:miter lim="800000"/>
                <a:headEnd/>
                <a:tailEnd/>
              </a:ln>
              <a:solidFill>
                <a:srgbClr val="33CCCC"/>
              </a:solidFill>
              <a:latin typeface="黑体"/>
              <a:ea typeface="黑体"/>
            </a:endParaRPr>
          </a:p>
        </p:txBody>
      </p:sp>
      <p:sp>
        <p:nvSpPr>
          <p:cNvPr id="434179" name="WordArt 1027"/>
          <p:cNvSpPr>
            <a:spLocks noChangeArrowheads="1" noChangeShapeType="1" noTextEdit="1"/>
          </p:cNvSpPr>
          <p:nvPr/>
        </p:nvSpPr>
        <p:spPr bwMode="auto">
          <a:xfrm>
            <a:off x="756047" y="641301"/>
            <a:ext cx="4048002" cy="6508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370"/>
              </a:avLst>
            </a:prstTxWarp>
          </a:bodyPr>
          <a:lstStyle/>
          <a:p>
            <a:pPr algn="ctr"/>
            <a:endParaRPr lang="zh-CN" altLang="en-US" sz="3600" kern="10">
              <a:ln w="9525">
                <a:solidFill>
                  <a:srgbClr val="FFFF00"/>
                </a:solidFill>
                <a:miter lim="800000"/>
                <a:headEnd/>
                <a:tailEnd/>
              </a:ln>
              <a:solidFill>
                <a:srgbClr val="FFCC00"/>
              </a:solidFill>
              <a:latin typeface="黑体"/>
              <a:ea typeface="黑体"/>
            </a:endParaRPr>
          </a:p>
        </p:txBody>
      </p:sp>
      <p:sp>
        <p:nvSpPr>
          <p:cNvPr id="6" name="Rectangle 43"/>
          <p:cNvSpPr>
            <a:spLocks noChangeArrowheads="1"/>
          </p:cNvSpPr>
          <p:nvPr/>
        </p:nvSpPr>
        <p:spPr bwMode="auto">
          <a:xfrm>
            <a:off x="959761" y="1695884"/>
            <a:ext cx="8017247" cy="1140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zh-CN" altLang="en-US" sz="44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友 情 提 示</a:t>
            </a:r>
            <a:endParaRPr lang="en-US" altLang="zh-CN" sz="4400" b="1" dirty="0">
              <a:solidFill>
                <a:srgbClr val="0070C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005984" y="3420269"/>
            <a:ext cx="7924800" cy="114300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Pour">
              <a:avLst/>
            </a:prstTxWarp>
            <a:spAutoFit/>
          </a:bodyPr>
          <a:lstStyle/>
          <a:p>
            <a:pPr algn="ctr"/>
            <a:r>
              <a:rPr lang="zh-CN" altLang="en-US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***************</a:t>
            </a:r>
            <a:endParaRPr lang="zh-CN" altLang="en-US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518805" y="6163469"/>
            <a:ext cx="3225799" cy="381000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1" hangingPunct="1"/>
            <a:r>
              <a:rPr lang="zh-CN" altLang="en-US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图书馆利用</a:t>
            </a:r>
          </a:p>
        </p:txBody>
      </p:sp>
    </p:spTree>
    <p:extLst>
      <p:ext uri="{BB962C8B-B14F-4D97-AF65-F5344CB8AC3E}">
        <p14:creationId xmlns:p14="http://schemas.microsoft.com/office/powerpoint/2010/main" xmlns="" val="287951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883" y="-356279"/>
            <a:ext cx="10080625" cy="7196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Text Box 8"/>
          <p:cNvSpPr txBox="1">
            <a:spLocks noChangeArrowheads="1"/>
          </p:cNvSpPr>
          <p:nvPr/>
        </p:nvSpPr>
        <p:spPr bwMode="auto">
          <a:xfrm>
            <a:off x="182527" y="5992037"/>
            <a:ext cx="9767467" cy="76944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2400" b="1" dirty="0" smtClean="0">
                <a:solidFill>
                  <a:srgbClr val="002060"/>
                </a:solidFill>
                <a:latin typeface="黑体" pitchFamily="49" charset="-122"/>
                <a:ea typeface="黑体" pitchFamily="49" charset="-122"/>
              </a:rPr>
              <a:t>  </a:t>
            </a:r>
            <a:r>
              <a:rPr lang="zh-CN" altLang="en-US" sz="2000" b="1" dirty="0" smtClean="0">
                <a:latin typeface="黑体" pitchFamily="49" charset="-122"/>
                <a:ea typeface="黑体" pitchFamily="49" charset="-122"/>
              </a:rPr>
              <a:t>办理借书手续前，请</a:t>
            </a:r>
            <a:r>
              <a:rPr kumimoji="1" lang="zh-CN" altLang="en-US" sz="2000" b="1" dirty="0" smtClean="0">
                <a:latin typeface="黑体" pitchFamily="49" charset="-122"/>
                <a:ea typeface="黑体" pitchFamily="49" charset="-122"/>
              </a:rPr>
              <a:t>将代书板放回原处。同时</a:t>
            </a:r>
            <a:r>
              <a:rPr lang="zh-CN" altLang="en-US" sz="2000" b="1" dirty="0" smtClean="0">
                <a:latin typeface="黑体" pitchFamily="49" charset="-122"/>
                <a:ea typeface="黑体" pitchFamily="49" charset="-122"/>
              </a:rPr>
              <a:t>请</a:t>
            </a:r>
            <a:r>
              <a:rPr lang="zh-CN" altLang="en-US" sz="2000" b="1" dirty="0">
                <a:latin typeface="黑体" pitchFamily="49" charset="-122"/>
                <a:ea typeface="黑体" pitchFamily="49" charset="-122"/>
              </a:rPr>
              <a:t>仔细翻阅图书，检查</a:t>
            </a:r>
            <a:r>
              <a:rPr lang="zh-CN" altLang="en-US" sz="2000" b="1" dirty="0" smtClean="0">
                <a:latin typeface="黑体" pitchFamily="49" charset="-122"/>
                <a:ea typeface="黑体" pitchFamily="49" charset="-122"/>
              </a:rPr>
              <a:t>书页中是否</a:t>
            </a:r>
            <a:r>
              <a:rPr lang="zh-CN" altLang="en-US" sz="2000" b="1" dirty="0">
                <a:latin typeface="黑体" pitchFamily="49" charset="-122"/>
                <a:ea typeface="黑体" pitchFamily="49" charset="-122"/>
              </a:rPr>
              <a:t>有污损、划线</a:t>
            </a:r>
            <a:r>
              <a:rPr lang="zh-CN" altLang="en-US" sz="2000" b="1" dirty="0" smtClean="0">
                <a:latin typeface="黑体" pitchFamily="49" charset="-122"/>
                <a:ea typeface="黑体" pitchFamily="49" charset="-122"/>
              </a:rPr>
              <a:t>等情况，</a:t>
            </a:r>
            <a:r>
              <a:rPr lang="zh-CN" altLang="en-US" sz="2000" b="1">
                <a:latin typeface="黑体" pitchFamily="49" charset="-122"/>
                <a:ea typeface="黑体" pitchFamily="49" charset="-122"/>
              </a:rPr>
              <a:t>并</a:t>
            </a:r>
            <a:r>
              <a:rPr lang="zh-CN" altLang="en-US" sz="2000" b="1" smtClean="0">
                <a:latin typeface="黑体" pitchFamily="49" charset="-122"/>
                <a:ea typeface="黑体" pitchFamily="49" charset="-122"/>
              </a:rPr>
              <a:t>请工作人员及时处理（加盖印章）。</a:t>
            </a:r>
            <a:endParaRPr lang="zh-CN" altLang="en-US" sz="2000" b="1" dirty="0">
              <a:latin typeface="黑体" pitchFamily="49" charset="-122"/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1098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页脚占位符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r>
              <a:rPr lang="en-US" altLang="zh-CN" smtClean="0"/>
              <a:t>《</a:t>
            </a:r>
            <a:r>
              <a:rPr lang="zh-CN" altLang="en-US" smtClean="0"/>
              <a:t>图书馆利用</a:t>
            </a:r>
            <a:r>
              <a:rPr lang="en-US" altLang="zh-CN" smtClean="0"/>
              <a:t>》——</a:t>
            </a:r>
            <a:r>
              <a:rPr lang="zh-CN" altLang="en-US" smtClean="0"/>
              <a:t>图书馆概况</a:t>
            </a:r>
          </a:p>
        </p:txBody>
      </p:sp>
      <p:pic>
        <p:nvPicPr>
          <p:cNvPr id="6451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752" y="1"/>
            <a:ext cx="10080625" cy="684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6" name="Text Box 6"/>
          <p:cNvSpPr txBox="1">
            <a:spLocks noChangeArrowheads="1"/>
          </p:cNvSpPr>
          <p:nvPr/>
        </p:nvSpPr>
        <p:spPr bwMode="auto">
          <a:xfrm>
            <a:off x="7660226" y="5675113"/>
            <a:ext cx="1349333" cy="46078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2400" b="1" dirty="0" smtClean="0">
                <a:solidFill>
                  <a:srgbClr val="002060"/>
                </a:solidFill>
                <a:latin typeface="黑体" pitchFamily="49" charset="-122"/>
                <a:ea typeface="黑体" pitchFamily="49" charset="-122"/>
              </a:rPr>
              <a:t> 先</a:t>
            </a:r>
            <a:r>
              <a:rPr lang="zh-CN" altLang="en-US" sz="2400" b="1" dirty="0">
                <a:solidFill>
                  <a:srgbClr val="002060"/>
                </a:solidFill>
                <a:latin typeface="黑体" pitchFamily="49" charset="-122"/>
                <a:ea typeface="黑体" pitchFamily="49" charset="-122"/>
              </a:rPr>
              <a:t>刷卡</a:t>
            </a:r>
          </a:p>
        </p:txBody>
      </p:sp>
      <p:sp>
        <p:nvSpPr>
          <p:cNvPr id="64517" name="Text Box 8"/>
          <p:cNvSpPr txBox="1">
            <a:spLocks noChangeArrowheads="1"/>
          </p:cNvSpPr>
          <p:nvPr/>
        </p:nvSpPr>
        <p:spPr bwMode="auto">
          <a:xfrm>
            <a:off x="182528" y="6262576"/>
            <a:ext cx="3429024" cy="4607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kumimoji="1" lang="zh-CN" altLang="en-US" sz="2400" b="1" dirty="0">
                <a:solidFill>
                  <a:srgbClr val="002060"/>
                </a:solidFill>
                <a:latin typeface="黑体" pitchFamily="49" charset="-122"/>
                <a:ea typeface="黑体" pitchFamily="49" charset="-122"/>
              </a:rPr>
              <a:t>在入口处办理借书</a:t>
            </a:r>
            <a:r>
              <a:rPr kumimoji="1" lang="zh-CN" altLang="en-US" sz="2400" b="1" dirty="0" smtClean="0">
                <a:solidFill>
                  <a:srgbClr val="002060"/>
                </a:solidFill>
                <a:latin typeface="黑体" pitchFamily="49" charset="-122"/>
                <a:ea typeface="黑体" pitchFamily="49" charset="-122"/>
              </a:rPr>
              <a:t>手续。</a:t>
            </a:r>
            <a:endParaRPr kumimoji="1" lang="zh-CN" altLang="en-US" sz="2400" b="1" dirty="0">
              <a:solidFill>
                <a:srgbClr val="00206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64518" name="Line 9"/>
          <p:cNvSpPr>
            <a:spLocks noChangeShapeType="1"/>
          </p:cNvSpPr>
          <p:nvPr/>
        </p:nvSpPr>
        <p:spPr bwMode="auto">
          <a:xfrm flipH="1">
            <a:off x="6548906" y="5996555"/>
            <a:ext cx="952059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98174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4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4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6" grpId="0" animBg="1"/>
      <p:bldP spid="64517" grpId="0" animBg="1"/>
      <p:bldP spid="6451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04031" y="1596126"/>
            <a:ext cx="9072563" cy="4514439"/>
          </a:xfrm>
          <a:prstGeom prst="rect">
            <a:avLst/>
          </a:prstGeom>
        </p:spPr>
        <p:txBody>
          <a:bodyPr/>
          <a:lstStyle/>
          <a:p>
            <a:endParaRPr lang="zh-CN" altLang="en-US" smtClean="0"/>
          </a:p>
        </p:txBody>
      </p:sp>
      <p:pic>
        <p:nvPicPr>
          <p:cNvPr id="6553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85022"/>
            <a:ext cx="10080625" cy="7125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0" name="Text Box 5"/>
          <p:cNvSpPr txBox="1">
            <a:spLocks noChangeArrowheads="1"/>
          </p:cNvSpPr>
          <p:nvPr/>
        </p:nvSpPr>
        <p:spPr bwMode="auto">
          <a:xfrm>
            <a:off x="98424" y="6277789"/>
            <a:ext cx="5727706" cy="55399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marL="0" indent="0">
              <a:lnSpc>
                <a:spcPct val="150000"/>
              </a:lnSpc>
              <a:spcBef>
                <a:spcPct val="50000"/>
              </a:spcBef>
            </a:pPr>
            <a:r>
              <a:rPr lang="zh-CN" altLang="en-US" sz="2000" b="1" dirty="0">
                <a:solidFill>
                  <a:srgbClr val="002060"/>
                </a:solidFill>
                <a:latin typeface="黑体" pitchFamily="49" charset="-122"/>
                <a:ea typeface="黑体" pitchFamily="49" charset="-122"/>
              </a:rPr>
              <a:t>办理外借手续：将书翻到条码页</a:t>
            </a:r>
            <a:r>
              <a:rPr lang="zh-CN" altLang="en-US" sz="2000" b="1" dirty="0" smtClean="0">
                <a:solidFill>
                  <a:srgbClr val="002060"/>
                </a:solidFill>
                <a:latin typeface="黑体" pitchFamily="49" charset="-122"/>
                <a:ea typeface="黑体" pitchFamily="49" charset="-122"/>
              </a:rPr>
              <a:t>，扫描图</a:t>
            </a:r>
            <a:r>
              <a:rPr lang="zh-CN" altLang="en-US" sz="2000" b="1" dirty="0">
                <a:solidFill>
                  <a:srgbClr val="002060"/>
                </a:solidFill>
                <a:latin typeface="黑体" pitchFamily="49" charset="-122"/>
                <a:ea typeface="黑体" pitchFamily="49" charset="-122"/>
              </a:rPr>
              <a:t>书</a:t>
            </a:r>
            <a:r>
              <a:rPr lang="zh-CN" altLang="en-US" sz="2000" b="1" dirty="0" smtClean="0">
                <a:solidFill>
                  <a:srgbClr val="002060"/>
                </a:solidFill>
                <a:latin typeface="黑体" pitchFamily="49" charset="-122"/>
                <a:ea typeface="黑体" pitchFamily="49" charset="-122"/>
              </a:rPr>
              <a:t>条码。</a:t>
            </a:r>
            <a:endParaRPr lang="zh-CN" altLang="en-US" sz="2000" b="1" dirty="0">
              <a:solidFill>
                <a:srgbClr val="002060"/>
              </a:solidFill>
              <a:latin typeface="黑体" pitchFamily="49" charset="-122"/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68717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smtClean="0"/>
          </a:p>
        </p:txBody>
      </p:sp>
      <p:sp>
        <p:nvSpPr>
          <p:cNvPr id="66563" name="内容占位符 2"/>
          <p:cNvSpPr>
            <a:spLocks noGrp="1"/>
          </p:cNvSpPr>
          <p:nvPr>
            <p:ph idx="4294967295"/>
          </p:nvPr>
        </p:nvSpPr>
        <p:spPr>
          <a:xfrm>
            <a:off x="504031" y="1596126"/>
            <a:ext cx="9072563" cy="4514439"/>
          </a:xfrm>
          <a:prstGeom prst="rect">
            <a:avLst/>
          </a:prstGeom>
        </p:spPr>
        <p:txBody>
          <a:bodyPr/>
          <a:lstStyle/>
          <a:p>
            <a:endParaRPr lang="zh-CN" altLang="en-US" smtClean="0"/>
          </a:p>
          <a:p>
            <a:endParaRPr lang="zh-CN" altLang="en-US" smtClean="0"/>
          </a:p>
          <a:p>
            <a:endParaRPr lang="zh-CN" altLang="en-US" smtClean="0"/>
          </a:p>
        </p:txBody>
      </p:sp>
      <p:sp>
        <p:nvSpPr>
          <p:cNvPr id="66564" name="页脚占位符 3"/>
          <p:cNvSpPr>
            <a:spLocks noGrp="1"/>
          </p:cNvSpPr>
          <p:nvPr>
            <p:ph type="ftr" sz="quarter" idx="4294967295"/>
          </p:nvPr>
        </p:nvSpPr>
        <p:spPr>
          <a:xfrm>
            <a:off x="3444214" y="6229323"/>
            <a:ext cx="3192198" cy="4750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r>
              <a:rPr lang="zh-CN" altLang="en-US" smtClean="0"/>
              <a:t>图书馆利用--基础知识</a:t>
            </a:r>
            <a:endParaRPr lang="en-US" altLang="zh-CN" smtClean="0"/>
          </a:p>
        </p:txBody>
      </p:sp>
      <p:sp>
        <p:nvSpPr>
          <p:cNvPr id="66565" name="AutoShape 1" descr="\\"/>
          <p:cNvSpPr>
            <a:spLocks noChangeAspect="1" noChangeArrowheads="1"/>
          </p:cNvSpPr>
          <p:nvPr/>
        </p:nvSpPr>
        <p:spPr bwMode="auto">
          <a:xfrm>
            <a:off x="0" y="0"/>
            <a:ext cx="336021" cy="304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6566" name="AutoShape 2" descr="\\"/>
          <p:cNvSpPr>
            <a:spLocks noChangeAspect="1" noChangeArrowheads="1"/>
          </p:cNvSpPr>
          <p:nvPr/>
        </p:nvSpPr>
        <p:spPr bwMode="auto">
          <a:xfrm>
            <a:off x="168010" y="152012"/>
            <a:ext cx="336021" cy="304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pic>
        <p:nvPicPr>
          <p:cNvPr id="665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3252" y="0"/>
            <a:ext cx="10080626" cy="684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8" name="Picture 2" descr="C:\Users\heng\AppData\Local\Temp\WML`ZUS$8NCVU(%7M%5VUJI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58416" y="1165426"/>
            <a:ext cx="612538" cy="554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9" name="AutoShape 3" descr="\\"/>
          <p:cNvSpPr>
            <a:spLocks noChangeAspect="1" noChangeArrowheads="1"/>
          </p:cNvSpPr>
          <p:nvPr/>
        </p:nvSpPr>
        <p:spPr bwMode="auto">
          <a:xfrm>
            <a:off x="336021" y="304024"/>
            <a:ext cx="336021" cy="304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6570" name="AutoShape 4" descr="\\"/>
          <p:cNvSpPr>
            <a:spLocks noChangeAspect="1" noChangeArrowheads="1"/>
          </p:cNvSpPr>
          <p:nvPr/>
        </p:nvSpPr>
        <p:spPr bwMode="auto">
          <a:xfrm>
            <a:off x="504031" y="456036"/>
            <a:ext cx="336021" cy="304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pic>
        <p:nvPicPr>
          <p:cNvPr id="6657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77326" y="737891"/>
            <a:ext cx="803299" cy="1021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2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977694" flipH="1">
            <a:off x="3524719" y="1345940"/>
            <a:ext cx="138259" cy="275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3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4187403">
            <a:off x="3271785" y="1126092"/>
            <a:ext cx="281856" cy="360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8" name="矩形 15"/>
          <p:cNvSpPr>
            <a:spLocks noChangeArrowheads="1"/>
          </p:cNvSpPr>
          <p:nvPr/>
        </p:nvSpPr>
        <p:spPr bwMode="auto">
          <a:xfrm>
            <a:off x="3928994" y="1159091"/>
            <a:ext cx="1349333" cy="40694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 cap="sq" algn="ctr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zh-CN" altLang="en-US" sz="2000" b="1" dirty="0"/>
              <a:t>本人信息</a:t>
            </a:r>
          </a:p>
        </p:txBody>
      </p:sp>
      <p:sp>
        <p:nvSpPr>
          <p:cNvPr id="67599" name="矩形 16"/>
          <p:cNvSpPr>
            <a:spLocks noChangeArrowheads="1"/>
          </p:cNvSpPr>
          <p:nvPr/>
        </p:nvSpPr>
        <p:spPr bwMode="auto">
          <a:xfrm>
            <a:off x="4007749" y="1963488"/>
            <a:ext cx="1349334" cy="40694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 cap="sq" algn="ctr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zh-CN" altLang="en-US" sz="2000" b="1"/>
              <a:t>可借册数</a:t>
            </a:r>
          </a:p>
        </p:txBody>
      </p:sp>
      <p:sp>
        <p:nvSpPr>
          <p:cNvPr id="67600" name="矩形 17"/>
          <p:cNvSpPr>
            <a:spLocks noChangeArrowheads="1"/>
          </p:cNvSpPr>
          <p:nvPr/>
        </p:nvSpPr>
        <p:spPr bwMode="auto">
          <a:xfrm>
            <a:off x="7612080" y="1985656"/>
            <a:ext cx="2000264" cy="4053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 cap="sq" algn="ctr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zh-CN" altLang="en-US" sz="2000" b="1" dirty="0"/>
              <a:t>是否存在欠款</a:t>
            </a:r>
          </a:p>
        </p:txBody>
      </p:sp>
      <p:sp>
        <p:nvSpPr>
          <p:cNvPr id="67601" name="矩形 18"/>
          <p:cNvSpPr>
            <a:spLocks noChangeArrowheads="1"/>
          </p:cNvSpPr>
          <p:nvPr/>
        </p:nvSpPr>
        <p:spPr bwMode="auto">
          <a:xfrm>
            <a:off x="7341706" y="3923809"/>
            <a:ext cx="1349333" cy="4053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 cap="sq" algn="ctr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zh-CN" altLang="en-US" sz="2000" b="1" dirty="0"/>
              <a:t>应还日期</a:t>
            </a:r>
          </a:p>
        </p:txBody>
      </p:sp>
      <p:sp>
        <p:nvSpPr>
          <p:cNvPr id="66578" name="右箭头 20"/>
          <p:cNvSpPr>
            <a:spLocks noChangeArrowheads="1"/>
          </p:cNvSpPr>
          <p:nvPr/>
        </p:nvSpPr>
        <p:spPr bwMode="auto">
          <a:xfrm>
            <a:off x="2964684" y="2188339"/>
            <a:ext cx="810301" cy="82340"/>
          </a:xfrm>
          <a:prstGeom prst="rightArrow">
            <a:avLst>
              <a:gd name="adj1" fmla="val 50000"/>
              <a:gd name="adj2" fmla="val 50414"/>
            </a:avLst>
          </a:prstGeom>
          <a:solidFill>
            <a:srgbClr val="FF0000"/>
          </a:solidFill>
          <a:ln w="12700" cap="sq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buFont typeface="Arial" charset="0"/>
              <a:buNone/>
            </a:pPr>
            <a:endParaRPr lang="zh-CN" altLang="en-US" sz="2400">
              <a:latin typeface="Times New Roman" pitchFamily="18" charset="0"/>
            </a:endParaRPr>
          </a:p>
        </p:txBody>
      </p:sp>
      <p:sp>
        <p:nvSpPr>
          <p:cNvPr id="66579" name="右箭头 21"/>
          <p:cNvSpPr>
            <a:spLocks noChangeArrowheads="1"/>
          </p:cNvSpPr>
          <p:nvPr/>
        </p:nvSpPr>
        <p:spPr bwMode="auto">
          <a:xfrm rot="-5400000">
            <a:off x="7649886" y="3560031"/>
            <a:ext cx="734724" cy="91006"/>
          </a:xfrm>
          <a:prstGeom prst="rightArrow">
            <a:avLst>
              <a:gd name="adj1" fmla="val 50000"/>
              <a:gd name="adj2" fmla="val 50523"/>
            </a:avLst>
          </a:prstGeom>
          <a:solidFill>
            <a:srgbClr val="FF0000"/>
          </a:solidFill>
          <a:ln w="12700" cap="sq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buFont typeface="Arial" charset="0"/>
              <a:buNone/>
            </a:pPr>
            <a:endParaRPr lang="zh-CN" altLang="en-US" sz="2400">
              <a:latin typeface="Times New Roman" pitchFamily="18" charset="0"/>
            </a:endParaRPr>
          </a:p>
        </p:txBody>
      </p:sp>
      <p:sp>
        <p:nvSpPr>
          <p:cNvPr id="67604" name="Text Box 15"/>
          <p:cNvSpPr txBox="1">
            <a:spLocks noChangeArrowheads="1"/>
          </p:cNvSpPr>
          <p:nvPr/>
        </p:nvSpPr>
        <p:spPr bwMode="auto">
          <a:xfrm>
            <a:off x="2103631" y="5861961"/>
            <a:ext cx="5238075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2400" b="1" dirty="0"/>
              <a:t>请读者注意屏幕显示的本人信息！</a:t>
            </a:r>
          </a:p>
        </p:txBody>
      </p:sp>
      <p:pic>
        <p:nvPicPr>
          <p:cNvPr id="6658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53024" y="1230347"/>
            <a:ext cx="134759" cy="74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578644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98" grpId="0" animBg="1"/>
      <p:bldP spid="67599" grpId="0" animBg="1"/>
      <p:bldP spid="67600" grpId="0" animBg="1"/>
      <p:bldP spid="67601" grpId="0" animBg="1"/>
      <p:bldP spid="6760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504031" y="1596126"/>
            <a:ext cx="9072563" cy="4514439"/>
          </a:xfrm>
          <a:prstGeom prst="rect">
            <a:avLst/>
          </a:prstGeom>
        </p:spPr>
        <p:txBody>
          <a:bodyPr/>
          <a:lstStyle/>
          <a:p>
            <a:pPr eaLnBrk="1" hangingPunct="1"/>
            <a:endParaRPr lang="zh-CN" altLang="zh-CN" smtClean="0"/>
          </a:p>
        </p:txBody>
      </p:sp>
      <p:sp>
        <p:nvSpPr>
          <p:cNvPr id="67587" name="页脚占位符 4"/>
          <p:cNvSpPr>
            <a:spLocks noGrp="1"/>
          </p:cNvSpPr>
          <p:nvPr>
            <p:ph type="ftr" sz="quarter" idx="4294967295"/>
          </p:nvPr>
        </p:nvSpPr>
        <p:spPr>
          <a:xfrm>
            <a:off x="3444214" y="6229323"/>
            <a:ext cx="3192198" cy="4750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r>
              <a:rPr lang="en-US" altLang="zh-CN" smtClean="0"/>
              <a:t>《</a:t>
            </a:r>
            <a:r>
              <a:rPr lang="zh-CN" altLang="en-US" smtClean="0"/>
              <a:t>图书馆利用</a:t>
            </a:r>
            <a:r>
              <a:rPr lang="en-US" altLang="zh-CN" smtClean="0"/>
              <a:t>》——</a:t>
            </a:r>
            <a:r>
              <a:rPr lang="zh-CN" altLang="en-US" smtClean="0"/>
              <a:t>图书馆概况</a:t>
            </a:r>
          </a:p>
        </p:txBody>
      </p:sp>
      <p:pic>
        <p:nvPicPr>
          <p:cNvPr id="6758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13767"/>
            <a:ext cx="10080625" cy="7054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9" name="Text Box 8"/>
          <p:cNvSpPr txBox="1">
            <a:spLocks noChangeArrowheads="1"/>
          </p:cNvSpPr>
          <p:nvPr/>
        </p:nvSpPr>
        <p:spPr bwMode="auto">
          <a:xfrm>
            <a:off x="226" y="6068861"/>
            <a:ext cx="4201886" cy="4607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2400" b="1" dirty="0">
                <a:solidFill>
                  <a:srgbClr val="002060"/>
                </a:solidFill>
                <a:latin typeface="黑体" pitchFamily="49" charset="-122"/>
                <a:ea typeface="黑体" pitchFamily="49" charset="-122"/>
              </a:rPr>
              <a:t>从</a:t>
            </a:r>
            <a:r>
              <a:rPr lang="zh-CN" altLang="en-US" sz="2400" b="1" dirty="0" smtClean="0">
                <a:solidFill>
                  <a:srgbClr val="002060"/>
                </a:solidFill>
                <a:latin typeface="黑体" pitchFamily="49" charset="-122"/>
                <a:ea typeface="黑体" pitchFamily="49" charset="-122"/>
              </a:rPr>
              <a:t>出口处取走自己所借图书。</a:t>
            </a:r>
            <a:endParaRPr lang="zh-CN" altLang="en-US" sz="2400" b="1" dirty="0">
              <a:solidFill>
                <a:srgbClr val="002060"/>
              </a:solidFill>
              <a:latin typeface="黑体" pitchFamily="49" charset="-122"/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9883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8" name="WordArt 1026"/>
          <p:cNvSpPr>
            <a:spLocks noChangeArrowheads="1" noChangeShapeType="1" noTextEdit="1"/>
          </p:cNvSpPr>
          <p:nvPr/>
        </p:nvSpPr>
        <p:spPr bwMode="auto">
          <a:xfrm>
            <a:off x="1260078" y="4417847"/>
            <a:ext cx="8484526" cy="136810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zh-CN" altLang="en-US" sz="4000" b="1" kern="10">
              <a:ln w="9525">
                <a:solidFill>
                  <a:srgbClr val="00FFFF"/>
                </a:solidFill>
                <a:miter lim="800000"/>
                <a:headEnd/>
                <a:tailEnd/>
              </a:ln>
              <a:solidFill>
                <a:srgbClr val="33CCCC"/>
              </a:solidFill>
              <a:latin typeface="黑体"/>
              <a:ea typeface="黑体"/>
            </a:endParaRPr>
          </a:p>
        </p:txBody>
      </p:sp>
      <p:sp>
        <p:nvSpPr>
          <p:cNvPr id="434179" name="WordArt 1027"/>
          <p:cNvSpPr>
            <a:spLocks noChangeArrowheads="1" noChangeShapeType="1" noTextEdit="1"/>
          </p:cNvSpPr>
          <p:nvPr/>
        </p:nvSpPr>
        <p:spPr bwMode="auto">
          <a:xfrm>
            <a:off x="756046" y="641301"/>
            <a:ext cx="4970065" cy="6508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370"/>
              </a:avLst>
            </a:prstTxWarp>
          </a:bodyPr>
          <a:lstStyle/>
          <a:p>
            <a:pPr algn="ctr"/>
            <a:endParaRPr lang="zh-CN" altLang="en-US" sz="3600" kern="10">
              <a:ln w="9525">
                <a:solidFill>
                  <a:srgbClr val="FFFF00"/>
                </a:solidFill>
                <a:miter lim="800000"/>
                <a:headEnd/>
                <a:tailEnd/>
              </a:ln>
              <a:solidFill>
                <a:srgbClr val="FFCC00"/>
              </a:solidFill>
              <a:latin typeface="黑体"/>
              <a:ea typeface="黑体"/>
            </a:endParaRPr>
          </a:p>
        </p:txBody>
      </p:sp>
      <p:sp>
        <p:nvSpPr>
          <p:cNvPr id="6" name="Rectangle 43"/>
          <p:cNvSpPr>
            <a:spLocks noChangeArrowheads="1"/>
          </p:cNvSpPr>
          <p:nvPr/>
        </p:nvSpPr>
        <p:spPr bwMode="auto">
          <a:xfrm>
            <a:off x="1458912" y="317993"/>
            <a:ext cx="7315200" cy="1140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342900" indent="-342900">
              <a:spcBef>
                <a:spcPct val="20000"/>
              </a:spcBef>
              <a:buSzPct val="80000"/>
            </a:pPr>
            <a:r>
              <a:rPr lang="zh-CN" altLang="en-US" sz="3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小结：如何</a:t>
            </a:r>
            <a:r>
              <a:rPr lang="zh-CN" altLang="en-US" sz="3600" b="1" dirty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借到自己感兴趣的</a:t>
            </a:r>
            <a:r>
              <a:rPr lang="zh-CN" altLang="en-US" sz="3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图书</a:t>
            </a:r>
            <a:endParaRPr lang="en-US" altLang="zh-CN" sz="3600" b="1" dirty="0">
              <a:solidFill>
                <a:srgbClr val="0070C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021258" y="1667669"/>
            <a:ext cx="8190508" cy="391799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Wingdings" pitchFamily="2" charset="2"/>
              <a:buChar char="Ø"/>
              <a:defRPr/>
            </a:pPr>
            <a:r>
              <a:rPr lang="zh-CN" altLang="en-US" sz="2200" b="1" kern="0" dirty="0" smtClean="0">
                <a:latin typeface="黑体" pitchFamily="2" charset="-122"/>
                <a:ea typeface="黑体" pitchFamily="2" charset="-122"/>
              </a:rPr>
              <a:t>进入“图书馆主页</a:t>
            </a:r>
            <a:r>
              <a:rPr lang="en-US" altLang="zh-CN" sz="2200" b="1" kern="0" dirty="0" smtClean="0">
                <a:latin typeface="黑体" pitchFamily="2" charset="-122"/>
                <a:ea typeface="黑体" pitchFamily="2" charset="-122"/>
              </a:rPr>
              <a:t>-</a:t>
            </a:r>
            <a:r>
              <a:rPr lang="zh-CN" altLang="en-US" sz="2200" b="1" kern="0" dirty="0" smtClean="0">
                <a:latin typeface="黑体" pitchFamily="2" charset="-122"/>
                <a:ea typeface="黑体" pitchFamily="2" charset="-122"/>
              </a:rPr>
              <a:t>馆藏书目”检索</a:t>
            </a:r>
            <a:r>
              <a:rPr lang="zh-CN" altLang="en-US" sz="2200" b="1" kern="0" dirty="0">
                <a:latin typeface="黑体" pitchFamily="2" charset="-122"/>
                <a:ea typeface="黑体" pitchFamily="2" charset="-122"/>
              </a:rPr>
              <a:t>系统，查找图书的</a:t>
            </a:r>
            <a:r>
              <a:rPr lang="zh-CN" altLang="en-US" sz="2200" b="1" kern="0" dirty="0">
                <a:solidFill>
                  <a:srgbClr val="00B0F0"/>
                </a:solidFill>
                <a:latin typeface="黑体" pitchFamily="2" charset="-122"/>
                <a:ea typeface="黑体" pitchFamily="2" charset="-122"/>
              </a:rPr>
              <a:t>馆藏信息</a:t>
            </a:r>
            <a:r>
              <a:rPr lang="zh-CN" altLang="en-US" sz="2200" b="1" kern="0" dirty="0">
                <a:latin typeface="黑体" pitchFamily="2" charset="-122"/>
                <a:ea typeface="黑体" pitchFamily="2" charset="-122"/>
              </a:rPr>
              <a:t>，记录好</a:t>
            </a:r>
            <a:r>
              <a:rPr lang="zh-CN" altLang="en-US" sz="2200" b="1" kern="0" dirty="0">
                <a:solidFill>
                  <a:srgbClr val="00B0F0"/>
                </a:solidFill>
                <a:latin typeface="黑体" pitchFamily="2" charset="-122"/>
                <a:ea typeface="黑体" pitchFamily="2" charset="-122"/>
              </a:rPr>
              <a:t>馆藏地址和索</a:t>
            </a:r>
            <a:r>
              <a:rPr lang="zh-CN" altLang="en-US" sz="2200" b="1" kern="0" dirty="0" smtClean="0">
                <a:solidFill>
                  <a:srgbClr val="00B0F0"/>
                </a:solidFill>
                <a:latin typeface="黑体" pitchFamily="2" charset="-122"/>
                <a:ea typeface="黑体" pitchFamily="2" charset="-122"/>
              </a:rPr>
              <a:t>书号；</a:t>
            </a:r>
            <a:endParaRPr lang="en-US" altLang="zh-CN" sz="2200" b="1" kern="0" dirty="0">
              <a:solidFill>
                <a:srgbClr val="00B0F0"/>
              </a:solidFill>
              <a:latin typeface="黑体" pitchFamily="2" charset="-122"/>
              <a:ea typeface="黑体" pitchFamily="2" charset="-122"/>
            </a:endParaRP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Wingdings" pitchFamily="2" charset="2"/>
              <a:buChar char="Ø"/>
              <a:defRPr/>
            </a:pPr>
            <a:r>
              <a:rPr lang="zh-CN" altLang="en-US" sz="2200" b="1" dirty="0">
                <a:latin typeface="黑体" pitchFamily="2" charset="-122"/>
                <a:ea typeface="黑体" pitchFamily="2" charset="-122"/>
              </a:rPr>
              <a:t>注意在</a:t>
            </a:r>
            <a:r>
              <a:rPr lang="zh-CN" altLang="en-US" sz="2200" b="1" dirty="0" smtClean="0">
                <a:latin typeface="黑体" pitchFamily="2" charset="-122"/>
                <a:ea typeface="黑体" pitchFamily="2" charset="-122"/>
              </a:rPr>
              <a:t>阅览室借书处拿</a:t>
            </a:r>
            <a:r>
              <a:rPr lang="zh-CN" altLang="en-US" sz="2200" b="1" dirty="0">
                <a:latin typeface="黑体" pitchFamily="2" charset="-122"/>
                <a:ea typeface="黑体" pitchFamily="2" charset="-122"/>
              </a:rPr>
              <a:t>取</a:t>
            </a:r>
            <a:r>
              <a:rPr lang="zh-CN" altLang="en-US" sz="2200" b="1" dirty="0" smtClean="0">
                <a:solidFill>
                  <a:srgbClr val="00B0F0"/>
                </a:solidFill>
                <a:latin typeface="黑体" pitchFamily="2" charset="-122"/>
                <a:ea typeface="黑体" pitchFamily="2" charset="-122"/>
              </a:rPr>
              <a:t>代书</a:t>
            </a:r>
            <a:r>
              <a:rPr lang="zh-CN" altLang="en-US" sz="2200" b="1" dirty="0">
                <a:solidFill>
                  <a:srgbClr val="00B0F0"/>
                </a:solidFill>
                <a:latin typeface="黑体" pitchFamily="2" charset="-122"/>
                <a:ea typeface="黑体" pitchFamily="2" charset="-122"/>
              </a:rPr>
              <a:t>板</a:t>
            </a:r>
            <a:r>
              <a:rPr lang="zh-CN" altLang="en-US" sz="2200" b="1" dirty="0">
                <a:latin typeface="黑体" pitchFamily="2" charset="-122"/>
                <a:ea typeface="黑体" pitchFamily="2" charset="-122"/>
              </a:rPr>
              <a:t>，查找图书时候</a:t>
            </a:r>
            <a:r>
              <a:rPr lang="zh-CN" altLang="en-US" sz="2200" b="1" dirty="0" smtClean="0">
                <a:latin typeface="黑体" pitchFamily="2" charset="-122"/>
                <a:ea typeface="黑体" pitchFamily="2" charset="-122"/>
              </a:rPr>
              <a:t>要使用</a:t>
            </a:r>
            <a:r>
              <a:rPr lang="zh-CN" altLang="en-US" sz="2200" b="1" dirty="0">
                <a:latin typeface="黑体" pitchFamily="2" charset="-122"/>
                <a:ea typeface="黑体" pitchFamily="2" charset="-122"/>
              </a:rPr>
              <a:t>代书</a:t>
            </a:r>
            <a:r>
              <a:rPr lang="zh-CN" altLang="en-US" sz="2200" b="1" dirty="0" smtClean="0">
                <a:latin typeface="黑体" pitchFamily="2" charset="-122"/>
                <a:ea typeface="黑体" pitchFamily="2" charset="-122"/>
              </a:rPr>
              <a:t>板；</a:t>
            </a:r>
            <a:endParaRPr lang="en-US" altLang="zh-CN" sz="2200" b="1" dirty="0">
              <a:latin typeface="黑体" pitchFamily="2" charset="-122"/>
              <a:ea typeface="黑体" pitchFamily="2" charset="-122"/>
            </a:endParaRP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Wingdings" pitchFamily="2" charset="2"/>
              <a:buChar char="Ø"/>
              <a:defRPr/>
            </a:pPr>
            <a:r>
              <a:rPr lang="zh-CN" altLang="en-US" sz="2200" b="1" dirty="0">
                <a:latin typeface="黑体" pitchFamily="2" charset="-122"/>
                <a:ea typeface="黑体" pitchFamily="2" charset="-122"/>
              </a:rPr>
              <a:t>依据</a:t>
            </a:r>
            <a:r>
              <a:rPr lang="zh-CN" altLang="en-US" sz="2200" b="1" dirty="0">
                <a:solidFill>
                  <a:srgbClr val="00B0F0"/>
                </a:solidFill>
                <a:latin typeface="黑体" pitchFamily="2" charset="-122"/>
                <a:ea typeface="黑体" pitchFamily="2" charset="-122"/>
              </a:rPr>
              <a:t>索书号顺序</a:t>
            </a:r>
            <a:r>
              <a:rPr lang="zh-CN" altLang="en-US" sz="2200" b="1" dirty="0">
                <a:latin typeface="黑体" pitchFamily="2" charset="-122"/>
                <a:ea typeface="黑体" pitchFamily="2" charset="-122"/>
              </a:rPr>
              <a:t>查找</a:t>
            </a:r>
            <a:r>
              <a:rPr lang="zh-CN" altLang="en-US" sz="2200" b="1" dirty="0" smtClean="0">
                <a:latin typeface="黑体" pitchFamily="2" charset="-122"/>
                <a:ea typeface="黑体" pitchFamily="2" charset="-122"/>
              </a:rPr>
              <a:t>图书：查看</a:t>
            </a:r>
            <a:r>
              <a:rPr lang="zh-CN" altLang="en-US" sz="2200" b="1" dirty="0">
                <a:solidFill>
                  <a:srgbClr val="00B0F0"/>
                </a:solidFill>
                <a:latin typeface="黑体" pitchFamily="2" charset="-122"/>
                <a:ea typeface="黑体" pitchFamily="2" charset="-122"/>
              </a:rPr>
              <a:t>架</a:t>
            </a:r>
            <a:r>
              <a:rPr lang="zh-CN" altLang="en-US" sz="2200" b="1" dirty="0" smtClean="0">
                <a:solidFill>
                  <a:srgbClr val="00B0F0"/>
                </a:solidFill>
                <a:latin typeface="黑体" pitchFamily="2" charset="-122"/>
                <a:ea typeface="黑体" pitchFamily="2" charset="-122"/>
              </a:rPr>
              <a:t>标</a:t>
            </a:r>
            <a:r>
              <a:rPr lang="en-US" altLang="zh-CN" sz="2200" b="1" dirty="0" smtClean="0">
                <a:solidFill>
                  <a:srgbClr val="00B0F0"/>
                </a:solidFill>
                <a:latin typeface="黑体" pitchFamily="2" charset="-122"/>
                <a:ea typeface="黑体" pitchFamily="2" charset="-122"/>
              </a:rPr>
              <a:t>—</a:t>
            </a:r>
            <a:r>
              <a:rPr lang="zh-CN" altLang="en-US" sz="2200" b="1" dirty="0">
                <a:solidFill>
                  <a:srgbClr val="00B0F0"/>
                </a:solidFill>
                <a:latin typeface="黑体" pitchFamily="2" charset="-122"/>
                <a:ea typeface="黑体" pitchFamily="2" charset="-122"/>
              </a:rPr>
              <a:t>大类</a:t>
            </a:r>
            <a:r>
              <a:rPr lang="en-US" altLang="zh-CN" sz="2200" b="1" dirty="0">
                <a:solidFill>
                  <a:srgbClr val="00B0F0"/>
                </a:solidFill>
                <a:latin typeface="黑体" pitchFamily="2" charset="-122"/>
                <a:ea typeface="黑体" pitchFamily="2" charset="-122"/>
              </a:rPr>
              <a:t>—</a:t>
            </a:r>
            <a:r>
              <a:rPr lang="zh-CN" altLang="en-US" sz="2200" b="1" dirty="0">
                <a:solidFill>
                  <a:srgbClr val="00B0F0"/>
                </a:solidFill>
                <a:latin typeface="黑体" pitchFamily="2" charset="-122"/>
                <a:ea typeface="黑体" pitchFamily="2" charset="-122"/>
              </a:rPr>
              <a:t>小</a:t>
            </a:r>
            <a:r>
              <a:rPr lang="zh-CN" altLang="en-US" sz="2200" b="1" dirty="0" smtClean="0">
                <a:solidFill>
                  <a:srgbClr val="00B0F0"/>
                </a:solidFill>
                <a:latin typeface="黑体" pitchFamily="2" charset="-122"/>
                <a:ea typeface="黑体" pitchFamily="2" charset="-122"/>
              </a:rPr>
              <a:t>类</a:t>
            </a:r>
            <a:r>
              <a:rPr lang="zh-CN" altLang="en-US" sz="2200" b="1" dirty="0" smtClean="0">
                <a:latin typeface="黑体" pitchFamily="2" charset="-122"/>
                <a:ea typeface="黑体" pitchFamily="2" charset="-122"/>
              </a:rPr>
              <a:t>；</a:t>
            </a:r>
            <a:endParaRPr lang="en-US" altLang="zh-CN" sz="2200" b="1" dirty="0">
              <a:latin typeface="黑体" pitchFamily="2" charset="-122"/>
              <a:ea typeface="黑体" pitchFamily="2" charset="-122"/>
            </a:endParaRP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Wingdings" pitchFamily="2" charset="2"/>
              <a:buChar char="Ø"/>
              <a:defRPr/>
            </a:pPr>
            <a:r>
              <a:rPr lang="zh-CN" altLang="en-US" sz="2200" b="1" dirty="0">
                <a:latin typeface="黑体" pitchFamily="2" charset="-122"/>
                <a:ea typeface="黑体" pitchFamily="2" charset="-122"/>
              </a:rPr>
              <a:t>在</a:t>
            </a:r>
            <a:r>
              <a:rPr lang="zh-CN" altLang="en-US" sz="2200" b="1" dirty="0" smtClean="0">
                <a:latin typeface="黑体" pitchFamily="2" charset="-122"/>
                <a:ea typeface="黑体" pitchFamily="2" charset="-122"/>
              </a:rPr>
              <a:t>借书处，首先</a:t>
            </a:r>
            <a:r>
              <a:rPr lang="zh-CN" altLang="en-US" sz="2200" b="1" dirty="0" smtClean="0">
                <a:solidFill>
                  <a:srgbClr val="00B0F0"/>
                </a:solidFill>
                <a:latin typeface="黑体" pitchFamily="2" charset="-122"/>
                <a:ea typeface="黑体" pitchFamily="2" charset="-122"/>
              </a:rPr>
              <a:t>将</a:t>
            </a:r>
            <a:r>
              <a:rPr lang="zh-CN" altLang="en-US" sz="2200" b="1" dirty="0">
                <a:solidFill>
                  <a:srgbClr val="00B0F0"/>
                </a:solidFill>
                <a:latin typeface="黑体" pitchFamily="2" charset="-122"/>
                <a:ea typeface="黑体" pitchFamily="2" charset="-122"/>
              </a:rPr>
              <a:t>代书板放回原处</a:t>
            </a:r>
            <a:r>
              <a:rPr lang="zh-CN" altLang="en-US" sz="2200" b="1" dirty="0" smtClean="0">
                <a:latin typeface="黑体" pitchFamily="2" charset="-122"/>
                <a:ea typeface="黑体" pitchFamily="2" charset="-122"/>
              </a:rPr>
              <a:t>，然后查看所借图书</a:t>
            </a:r>
            <a:r>
              <a:rPr lang="zh-CN" altLang="en-US" sz="2200" b="1" dirty="0">
                <a:latin typeface="黑体" pitchFamily="2" charset="-122"/>
                <a:ea typeface="黑体" pitchFamily="2" charset="-122"/>
              </a:rPr>
              <a:t>是否</a:t>
            </a:r>
            <a:r>
              <a:rPr lang="zh-CN" altLang="en-US" sz="2200" b="1" dirty="0" smtClean="0">
                <a:latin typeface="黑体" pitchFamily="2" charset="-122"/>
                <a:ea typeface="黑体" pitchFamily="2" charset="-122"/>
              </a:rPr>
              <a:t>有污损</a:t>
            </a:r>
            <a:r>
              <a:rPr lang="zh-CN" altLang="en-US" sz="2200" b="1" dirty="0">
                <a:latin typeface="黑体" pitchFamily="2" charset="-122"/>
                <a:ea typeface="黑体" pitchFamily="2" charset="-122"/>
              </a:rPr>
              <a:t>、划线等情况</a:t>
            </a:r>
            <a:r>
              <a:rPr lang="zh-CN" altLang="en-US" sz="2200" b="1" dirty="0" smtClean="0">
                <a:latin typeface="黑体" pitchFamily="2" charset="-122"/>
                <a:ea typeface="黑体" pitchFamily="2" charset="-122"/>
              </a:rPr>
              <a:t>，及时请工作人员处理（加盖印章）；</a:t>
            </a:r>
            <a:endParaRPr lang="en-US" altLang="zh-CN" sz="2200" b="1" dirty="0">
              <a:latin typeface="黑体" pitchFamily="2" charset="-122"/>
              <a:ea typeface="黑体" pitchFamily="2" charset="-122"/>
            </a:endParaRP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Wingdings" pitchFamily="2" charset="2"/>
              <a:buChar char="Ø"/>
              <a:defRPr/>
            </a:pPr>
            <a:r>
              <a:rPr lang="zh-CN" altLang="en-US" sz="2200" b="1" dirty="0" smtClean="0">
                <a:latin typeface="黑体" pitchFamily="2" charset="-122"/>
                <a:ea typeface="黑体" pitchFamily="2" charset="-122"/>
              </a:rPr>
              <a:t>办理外借手续时，请注意个人屏幕信息。</a:t>
            </a:r>
            <a:endParaRPr lang="en-US" altLang="zh-CN" sz="2200" b="1" dirty="0"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8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518805" y="6163469"/>
            <a:ext cx="3225799" cy="381000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1" hangingPunct="1"/>
            <a:r>
              <a:rPr lang="zh-CN" altLang="en-US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图书馆利用</a:t>
            </a:r>
          </a:p>
        </p:txBody>
      </p:sp>
    </p:spTree>
    <p:extLst>
      <p:ext uri="{BB962C8B-B14F-4D97-AF65-F5344CB8AC3E}">
        <p14:creationId xmlns:p14="http://schemas.microsoft.com/office/powerpoint/2010/main" xmlns="" val="3819062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8" name="WordArt 1026"/>
          <p:cNvSpPr>
            <a:spLocks noChangeArrowheads="1" noChangeShapeType="1" noTextEdit="1"/>
          </p:cNvSpPr>
          <p:nvPr/>
        </p:nvSpPr>
        <p:spPr bwMode="auto">
          <a:xfrm>
            <a:off x="1260078" y="4404561"/>
            <a:ext cx="8484526" cy="136810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zh-CN" altLang="en-US" sz="4000" b="1" kern="10">
              <a:ln w="9525">
                <a:solidFill>
                  <a:srgbClr val="00FFFF"/>
                </a:solidFill>
                <a:miter lim="800000"/>
                <a:headEnd/>
                <a:tailEnd/>
              </a:ln>
              <a:solidFill>
                <a:srgbClr val="33CCCC"/>
              </a:solidFill>
              <a:latin typeface="黑体"/>
              <a:ea typeface="黑体"/>
            </a:endParaRPr>
          </a:p>
        </p:txBody>
      </p:sp>
      <p:sp>
        <p:nvSpPr>
          <p:cNvPr id="434179" name="WordArt 1027"/>
          <p:cNvSpPr>
            <a:spLocks noChangeArrowheads="1" noChangeShapeType="1" noTextEdit="1"/>
          </p:cNvSpPr>
          <p:nvPr/>
        </p:nvSpPr>
        <p:spPr bwMode="auto">
          <a:xfrm>
            <a:off x="756046" y="641301"/>
            <a:ext cx="4970065" cy="6508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370"/>
              </a:avLst>
            </a:prstTxWarp>
          </a:bodyPr>
          <a:lstStyle/>
          <a:p>
            <a:pPr algn="ctr"/>
            <a:endParaRPr lang="zh-CN" altLang="en-US" sz="3600" kern="10">
              <a:ln w="9525">
                <a:solidFill>
                  <a:srgbClr val="FFFF00"/>
                </a:solidFill>
                <a:miter lim="800000"/>
                <a:headEnd/>
                <a:tailEnd/>
              </a:ln>
              <a:solidFill>
                <a:srgbClr val="FFCC00"/>
              </a:solidFill>
              <a:latin typeface="黑体"/>
              <a:ea typeface="黑体"/>
            </a:endParaRPr>
          </a:p>
        </p:txBody>
      </p:sp>
      <p:sp>
        <p:nvSpPr>
          <p:cNvPr id="8" name="Text Box 41"/>
          <p:cNvSpPr txBox="1">
            <a:spLocks noChangeArrowheads="1"/>
          </p:cNvSpPr>
          <p:nvPr/>
        </p:nvSpPr>
        <p:spPr bwMode="auto">
          <a:xfrm>
            <a:off x="955226" y="1896269"/>
            <a:ext cx="8371366" cy="1963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marL="457200" indent="-457200">
              <a:spcBef>
                <a:spcPct val="80000"/>
              </a:spcBef>
              <a:buClr>
                <a:schemeClr val="bg2">
                  <a:lumMod val="50000"/>
                </a:schemeClr>
              </a:buClr>
              <a:buFont typeface="Wingdings" pitchFamily="2" charset="2"/>
              <a:buChar char="Ø"/>
            </a:pPr>
            <a:r>
              <a:rPr lang="zh-CN" altLang="en-US" sz="2800" dirty="0">
                <a:latin typeface="黑体" pitchFamily="49" charset="-122"/>
                <a:ea typeface="黑体" pitchFamily="49" charset="-122"/>
              </a:rPr>
              <a:t>　</a:t>
            </a:r>
            <a:r>
              <a:rPr lang="zh-CN" altLang="en-US" sz="2600" b="1" dirty="0">
                <a:latin typeface="黑体" pitchFamily="49" charset="-122"/>
                <a:ea typeface="黑体" pitchFamily="49" charset="-122"/>
              </a:rPr>
              <a:t>必须</a:t>
            </a:r>
            <a:r>
              <a:rPr lang="zh-CN" altLang="en-US" sz="2600" b="1" dirty="0" smtClean="0">
                <a:latin typeface="黑体" pitchFamily="49" charset="-122"/>
                <a:ea typeface="黑体" pitchFamily="49" charset="-122"/>
              </a:rPr>
              <a:t>持本人一</a:t>
            </a:r>
            <a:r>
              <a:rPr lang="zh-CN" altLang="en-US" sz="2600" b="1" dirty="0">
                <a:latin typeface="黑体" pitchFamily="49" charset="-122"/>
                <a:ea typeface="黑体" pitchFamily="49" charset="-122"/>
              </a:rPr>
              <a:t>卡通</a:t>
            </a:r>
            <a:r>
              <a:rPr lang="zh-CN" altLang="en-US" sz="2600" b="1" dirty="0" smtClean="0">
                <a:latin typeface="黑体" pitchFamily="49" charset="-122"/>
                <a:ea typeface="黑体" pitchFamily="49" charset="-122"/>
              </a:rPr>
              <a:t>办理图书外借手续</a:t>
            </a:r>
            <a:r>
              <a:rPr lang="zh-CN" altLang="en-US" sz="2600" b="1" dirty="0">
                <a:latin typeface="黑体" pitchFamily="49" charset="-122"/>
                <a:ea typeface="黑体" pitchFamily="49" charset="-122"/>
              </a:rPr>
              <a:t>。</a:t>
            </a:r>
          </a:p>
          <a:p>
            <a:pPr marL="457200" indent="-457200">
              <a:spcBef>
                <a:spcPct val="80000"/>
              </a:spcBef>
              <a:buClr>
                <a:schemeClr val="bg2">
                  <a:lumMod val="50000"/>
                </a:schemeClr>
              </a:buClr>
              <a:buFont typeface="Wingdings" pitchFamily="2" charset="2"/>
              <a:buChar char="Ø"/>
            </a:pPr>
            <a:r>
              <a:rPr lang="zh-CN" altLang="en-US" sz="2600" b="1" dirty="0">
                <a:latin typeface="黑体" pitchFamily="49" charset="-122"/>
                <a:ea typeface="黑体" pitchFamily="49" charset="-122"/>
              </a:rPr>
              <a:t>　检查自己所借</a:t>
            </a:r>
            <a:r>
              <a:rPr lang="zh-CN" altLang="en-US" sz="2600" b="1" dirty="0" smtClean="0">
                <a:latin typeface="黑体" pitchFamily="49" charset="-122"/>
                <a:ea typeface="黑体" pitchFamily="49" charset="-122"/>
              </a:rPr>
              <a:t>图书是否有污损、划线</a:t>
            </a:r>
            <a:r>
              <a:rPr lang="zh-CN" altLang="en-US" sz="2600" b="1" dirty="0">
                <a:latin typeface="黑体" pitchFamily="49" charset="-122"/>
                <a:ea typeface="黑体" pitchFamily="49" charset="-122"/>
              </a:rPr>
              <a:t>等现象。</a:t>
            </a:r>
          </a:p>
          <a:p>
            <a:pPr marL="457200" indent="-457200">
              <a:spcBef>
                <a:spcPct val="80000"/>
              </a:spcBef>
              <a:buClr>
                <a:schemeClr val="bg2">
                  <a:lumMod val="50000"/>
                </a:schemeClr>
              </a:buClr>
              <a:buFont typeface="Wingdings" pitchFamily="2" charset="2"/>
              <a:buChar char="Ø"/>
            </a:pPr>
            <a:r>
              <a:rPr lang="zh-CN" altLang="en-US" sz="2600" b="1" dirty="0">
                <a:latin typeface="黑体" pitchFamily="49" charset="-122"/>
                <a:ea typeface="黑体" pitchFamily="49" charset="-122"/>
              </a:rPr>
              <a:t>　</a:t>
            </a:r>
            <a:r>
              <a:rPr lang="zh-CN" altLang="en-US" sz="2600" b="1" dirty="0" smtClean="0">
                <a:latin typeface="黑体" pitchFamily="49" charset="-122"/>
                <a:ea typeface="黑体" pitchFamily="49" charset="-122"/>
              </a:rPr>
              <a:t>外借手续</a:t>
            </a:r>
            <a:r>
              <a:rPr lang="zh-CN" altLang="en-US" sz="2600" b="1" dirty="0">
                <a:latin typeface="黑体" pitchFamily="49" charset="-122"/>
                <a:ea typeface="黑体" pitchFamily="49" charset="-122"/>
              </a:rPr>
              <a:t>完成后</a:t>
            </a:r>
            <a:r>
              <a:rPr lang="zh-CN" altLang="en-US" sz="2600" b="1" dirty="0" smtClean="0">
                <a:latin typeface="黑体" pitchFamily="49" charset="-122"/>
                <a:ea typeface="黑体" pitchFamily="49" charset="-122"/>
              </a:rPr>
              <a:t>，查看屏幕上个人信息是否已清除</a:t>
            </a:r>
            <a:r>
              <a:rPr lang="zh-CN" altLang="en-US" sz="2600" b="1" dirty="0">
                <a:latin typeface="黑体" pitchFamily="49" charset="-122"/>
                <a:ea typeface="黑体" pitchFamily="49" charset="-122"/>
              </a:rPr>
              <a:t>。</a:t>
            </a:r>
          </a:p>
        </p:txBody>
      </p:sp>
      <p:sp>
        <p:nvSpPr>
          <p:cNvPr id="9" name="Text Box 39"/>
          <p:cNvSpPr txBox="1">
            <a:spLocks noChangeArrowheads="1"/>
          </p:cNvSpPr>
          <p:nvPr/>
        </p:nvSpPr>
        <p:spPr bwMode="auto">
          <a:xfrm>
            <a:off x="1629197" y="505036"/>
            <a:ext cx="6112571" cy="92333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5400" b="1" dirty="0">
                <a:solidFill>
                  <a:srgbClr val="0070C0"/>
                </a:solidFill>
                <a:latin typeface="方正舒体" pitchFamily="2" charset="-122"/>
                <a:ea typeface="方正舒体" pitchFamily="2" charset="-122"/>
              </a:rPr>
              <a:t>借书时的</a:t>
            </a:r>
            <a:r>
              <a:rPr lang="en-US" altLang="zh-CN" sz="5400" b="1" dirty="0">
                <a:solidFill>
                  <a:srgbClr val="0070C0"/>
                </a:solidFill>
                <a:latin typeface="方正舒体" pitchFamily="2" charset="-122"/>
                <a:ea typeface="方正舒体" pitchFamily="2" charset="-122"/>
              </a:rPr>
              <a:t>3</a:t>
            </a:r>
            <a:r>
              <a:rPr lang="zh-CN" altLang="en-US" sz="5400" b="1" dirty="0">
                <a:solidFill>
                  <a:srgbClr val="0070C0"/>
                </a:solidFill>
                <a:latin typeface="方正舒体" pitchFamily="2" charset="-122"/>
                <a:ea typeface="方正舒体" pitchFamily="2" charset="-122"/>
              </a:rPr>
              <a:t>点小提示</a:t>
            </a:r>
          </a:p>
        </p:txBody>
      </p:sp>
      <p:pic>
        <p:nvPicPr>
          <p:cNvPr id="4098" name="Picture 2" descr="C:\Users\fhy\Desktop\传染媒-与平的设计的书象-蓝色白色-49226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38533" y="4122544"/>
            <a:ext cx="1689780" cy="1689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fhy\Desktop\传染媒-与平的设计的书象-蓝色白色-49226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21512" y="4081043"/>
            <a:ext cx="1685728" cy="168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49712" y="4199434"/>
            <a:ext cx="1911349" cy="1595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518805" y="6163469"/>
            <a:ext cx="3225799" cy="381000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1" hangingPunct="1"/>
            <a:r>
              <a:rPr lang="zh-CN" altLang="en-US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图书馆利用</a:t>
            </a:r>
          </a:p>
        </p:txBody>
      </p:sp>
    </p:spTree>
    <p:extLst>
      <p:ext uri="{BB962C8B-B14F-4D97-AF65-F5344CB8AC3E}">
        <p14:creationId xmlns:p14="http://schemas.microsoft.com/office/powerpoint/2010/main" xmlns="" val="160187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518805" y="6163469"/>
            <a:ext cx="3225799" cy="381000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《</a:t>
            </a:r>
            <a:r>
              <a:rPr lang="zh-CN" altLang="en-US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图书馆利用</a:t>
            </a:r>
            <a:r>
              <a:rPr lang="en-US" altLang="zh-CN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》----</a:t>
            </a:r>
            <a:r>
              <a:rPr lang="zh-CN" altLang="en-US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文献的揭示</a:t>
            </a:r>
          </a:p>
        </p:txBody>
      </p:sp>
      <p:sp>
        <p:nvSpPr>
          <p:cNvPr id="434179" name="WordArt 1027"/>
          <p:cNvSpPr>
            <a:spLocks noChangeArrowheads="1" noChangeShapeType="1" noTextEdit="1"/>
          </p:cNvSpPr>
          <p:nvPr/>
        </p:nvSpPr>
        <p:spPr bwMode="auto">
          <a:xfrm>
            <a:off x="756046" y="641301"/>
            <a:ext cx="4970065" cy="6508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370"/>
              </a:avLst>
            </a:prstTxWarp>
          </a:bodyPr>
          <a:lstStyle/>
          <a:p>
            <a:pPr algn="ctr"/>
            <a:endParaRPr lang="zh-CN" altLang="en-US" sz="3600" kern="10">
              <a:ln w="9525">
                <a:solidFill>
                  <a:srgbClr val="FFFF00"/>
                </a:solidFill>
                <a:miter lim="800000"/>
                <a:headEnd/>
                <a:tailEnd/>
              </a:ln>
              <a:solidFill>
                <a:srgbClr val="FFCC00"/>
              </a:solidFill>
              <a:latin typeface="黑体"/>
              <a:ea typeface="黑体"/>
            </a:endParaRPr>
          </a:p>
        </p:txBody>
      </p:sp>
      <p:pic>
        <p:nvPicPr>
          <p:cNvPr id="10" name="Picture 4" descr="CIMG175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9712" y="259687"/>
            <a:ext cx="3200400" cy="3160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3440112" y="259688"/>
            <a:ext cx="1246495" cy="316058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vert="eaVert"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r>
              <a:rPr kumimoji="1" lang="zh-CN" altLang="en-US" sz="2300" b="1" dirty="0">
                <a:latin typeface="黑体" pitchFamily="49" charset="-122"/>
                <a:ea typeface="黑体" pitchFamily="49" charset="-122"/>
              </a:rPr>
              <a:t>请检查所借</a:t>
            </a:r>
            <a:r>
              <a:rPr kumimoji="1" lang="zh-CN" altLang="en-US" sz="2300" b="1" dirty="0" smtClean="0">
                <a:latin typeface="黑体" pitchFamily="49" charset="-122"/>
                <a:ea typeface="黑体" pitchFamily="49" charset="-122"/>
              </a:rPr>
              <a:t>图书中是否</a:t>
            </a:r>
            <a:r>
              <a:rPr kumimoji="1" lang="zh-CN" altLang="en-US" sz="2300" b="1" dirty="0">
                <a:latin typeface="黑体" pitchFamily="49" charset="-122"/>
                <a:ea typeface="黑体" pitchFamily="49" charset="-122"/>
              </a:rPr>
              <a:t>有</a:t>
            </a:r>
            <a:r>
              <a:rPr kumimoji="1" lang="zh-CN" altLang="en-US" sz="2300" b="1" dirty="0">
                <a:solidFill>
                  <a:srgbClr val="FF3300"/>
                </a:solidFill>
                <a:latin typeface="黑体" pitchFamily="49" charset="-122"/>
                <a:ea typeface="黑体" pitchFamily="49" charset="-122"/>
              </a:rPr>
              <a:t>污损、破损、划线、缺页</a:t>
            </a:r>
            <a:r>
              <a:rPr kumimoji="1" lang="zh-CN" altLang="en-US" sz="2300" b="1" dirty="0">
                <a:latin typeface="黑体" pitchFamily="49" charset="-122"/>
                <a:ea typeface="黑体" pitchFamily="49" charset="-122"/>
              </a:rPr>
              <a:t>等情况。</a:t>
            </a:r>
            <a:endParaRPr kumimoji="1" lang="en-US" altLang="zh-CN" sz="2300" b="1" dirty="0"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12" name="Picture 4" descr="FILE087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73712" y="259688"/>
            <a:ext cx="4170891" cy="3160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5035103" y="259688"/>
            <a:ext cx="538609" cy="316058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vert="eaVert"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r>
              <a:rPr kumimoji="1" lang="zh-CN" altLang="en-US" sz="2300" b="1" dirty="0" smtClean="0">
                <a:latin typeface="黑体" pitchFamily="49" charset="-122"/>
                <a:ea typeface="黑体" pitchFamily="49" charset="-122"/>
              </a:rPr>
              <a:t>破损图书</a:t>
            </a:r>
            <a:endParaRPr kumimoji="1" lang="en-US" altLang="zh-CN" sz="2300" b="1" dirty="0"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15" name="Picture 4" descr="图书划线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23188" y="3572669"/>
            <a:ext cx="3216924" cy="3039269"/>
          </a:xfrm>
          <a:prstGeom prst="rect">
            <a:avLst/>
          </a:prstGeom>
          <a:noFill/>
          <a:ln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3440112" y="3572669"/>
            <a:ext cx="538609" cy="303926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vert="eaVert"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r>
              <a:rPr kumimoji="1" lang="zh-CN" altLang="en-US" sz="2300" b="1" dirty="0" smtClean="0">
                <a:latin typeface="黑体" pitchFamily="49" charset="-122"/>
                <a:ea typeface="黑体" pitchFamily="49" charset="-122"/>
              </a:rPr>
              <a:t>画线图书</a:t>
            </a:r>
            <a:endParaRPr kumimoji="1" lang="en-US" altLang="zh-CN" sz="2300" b="1" dirty="0"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17" name="Picture 4" descr="借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73712" y="3572669"/>
            <a:ext cx="4181550" cy="3039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4681160" y="3572669"/>
            <a:ext cx="892552" cy="303926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vert="eaVert"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r>
              <a:rPr kumimoji="1" lang="zh-CN" altLang="en-US" sz="2300" b="1" dirty="0">
                <a:latin typeface="黑体" pitchFamily="49" charset="-122"/>
                <a:ea typeface="黑体" pitchFamily="49" charset="-122"/>
              </a:rPr>
              <a:t>如果发现上述情况，</a:t>
            </a:r>
            <a:r>
              <a:rPr kumimoji="1" lang="zh-CN" altLang="en-US" sz="2300" b="1" dirty="0" smtClean="0">
                <a:latin typeface="黑体" pitchFamily="49" charset="-122"/>
                <a:ea typeface="黑体" pitchFamily="49" charset="-122"/>
              </a:rPr>
              <a:t>请工作人员加盖</a:t>
            </a:r>
            <a:r>
              <a:rPr kumimoji="1" lang="zh-CN" altLang="en-US" sz="2300" b="1" dirty="0">
                <a:latin typeface="黑体" pitchFamily="49" charset="-122"/>
                <a:ea typeface="黑体" pitchFamily="49" charset="-122"/>
              </a:rPr>
              <a:t>印章。</a:t>
            </a:r>
            <a:endParaRPr kumimoji="1" lang="en-US" altLang="zh-CN" sz="2300" b="1" dirty="0">
              <a:latin typeface="黑体" pitchFamily="49" charset="-122"/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05176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434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4179" grpId="0" animBg="1"/>
      <p:bldP spid="11" grpId="0" animBg="1"/>
      <p:bldP spid="14" grpId="0" animBg="1"/>
      <p:bldP spid="16" grpId="0" animBg="1"/>
      <p:bldP spid="1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8" name="WordArt 1026"/>
          <p:cNvSpPr>
            <a:spLocks noChangeArrowheads="1" noChangeShapeType="1" noTextEdit="1"/>
          </p:cNvSpPr>
          <p:nvPr/>
        </p:nvSpPr>
        <p:spPr bwMode="auto">
          <a:xfrm>
            <a:off x="1260078" y="4404561"/>
            <a:ext cx="8484526" cy="136810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zh-CN" altLang="en-US" sz="4000" b="1" kern="10">
              <a:ln w="9525">
                <a:solidFill>
                  <a:srgbClr val="00FFFF"/>
                </a:solidFill>
                <a:miter lim="800000"/>
                <a:headEnd/>
                <a:tailEnd/>
              </a:ln>
              <a:solidFill>
                <a:srgbClr val="33CCCC"/>
              </a:solidFill>
              <a:latin typeface="黑体"/>
              <a:ea typeface="黑体"/>
            </a:endParaRPr>
          </a:p>
        </p:txBody>
      </p:sp>
      <p:sp>
        <p:nvSpPr>
          <p:cNvPr id="434179" name="WordArt 1027"/>
          <p:cNvSpPr>
            <a:spLocks noChangeArrowheads="1" noChangeShapeType="1" noTextEdit="1"/>
          </p:cNvSpPr>
          <p:nvPr/>
        </p:nvSpPr>
        <p:spPr bwMode="auto">
          <a:xfrm>
            <a:off x="756046" y="641301"/>
            <a:ext cx="4970065" cy="6508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370"/>
              </a:avLst>
            </a:prstTxWarp>
          </a:bodyPr>
          <a:lstStyle/>
          <a:p>
            <a:pPr algn="ctr"/>
            <a:endParaRPr lang="zh-CN" altLang="en-US" sz="3600" kern="10">
              <a:ln w="9525">
                <a:solidFill>
                  <a:srgbClr val="FFFF00"/>
                </a:solidFill>
                <a:miter lim="800000"/>
                <a:headEnd/>
                <a:tailEnd/>
              </a:ln>
              <a:solidFill>
                <a:srgbClr val="FFCC00"/>
              </a:solidFill>
              <a:latin typeface="黑体"/>
              <a:ea typeface="黑体"/>
            </a:endParaRPr>
          </a:p>
        </p:txBody>
      </p:sp>
      <p:sp>
        <p:nvSpPr>
          <p:cNvPr id="9" name="Text Box 39"/>
          <p:cNvSpPr txBox="1">
            <a:spLocks noChangeArrowheads="1"/>
          </p:cNvSpPr>
          <p:nvPr/>
        </p:nvSpPr>
        <p:spPr bwMode="auto">
          <a:xfrm>
            <a:off x="1629423" y="179636"/>
            <a:ext cx="6445995" cy="92333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5400" b="1" dirty="0" smtClean="0">
                <a:solidFill>
                  <a:srgbClr val="0070C0"/>
                </a:solidFill>
                <a:latin typeface="方正舒体" pitchFamily="2" charset="-122"/>
                <a:ea typeface="方正舒体" pitchFamily="2" charset="-122"/>
              </a:rPr>
              <a:t>借书后的几点</a:t>
            </a:r>
            <a:r>
              <a:rPr lang="zh-CN" altLang="en-US" sz="5400" b="1" dirty="0">
                <a:solidFill>
                  <a:srgbClr val="0070C0"/>
                </a:solidFill>
                <a:latin typeface="方正舒体" pitchFamily="2" charset="-122"/>
                <a:ea typeface="方正舒体" pitchFamily="2" charset="-122"/>
              </a:rPr>
              <a:t>小提示</a:t>
            </a:r>
          </a:p>
        </p:txBody>
      </p:sp>
      <p:pic>
        <p:nvPicPr>
          <p:cNvPr id="4098" name="Picture 2" descr="C:\Users\fhy\Desktop\传染媒-与平的设计的书象-蓝色白色-49226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1712" y="4639469"/>
            <a:ext cx="1689780" cy="1689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fhy\Desktop\传染媒-与平的设计的书象-蓝色白色-49226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66999" y="4667767"/>
            <a:ext cx="1685728" cy="168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91211" y="4757841"/>
            <a:ext cx="1911349" cy="1595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719370" y="1116015"/>
            <a:ext cx="8572031" cy="523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150000"/>
              </a:lnSpc>
              <a:spcBef>
                <a:spcPct val="50000"/>
              </a:spcBef>
              <a:buSzPct val="85000"/>
              <a:buFont typeface="Wingdings" pitchFamily="2" charset="2"/>
              <a:buChar char="Ø"/>
            </a:pPr>
            <a:r>
              <a:rPr lang="zh-CN" altLang="en-US" sz="2300" b="1" dirty="0" smtClean="0">
                <a:latin typeface="黑体" pitchFamily="49" charset="-122"/>
                <a:ea typeface="黑体" pitchFamily="49" charset="-122"/>
              </a:rPr>
              <a:t>读者可</a:t>
            </a:r>
            <a:r>
              <a:rPr lang="zh-CN" altLang="en-US" sz="2300" b="1" dirty="0">
                <a:latin typeface="黑体" pitchFamily="49" charset="-122"/>
                <a:ea typeface="黑体" pitchFamily="49" charset="-122"/>
              </a:rPr>
              <a:t>通过</a:t>
            </a:r>
            <a:r>
              <a:rPr lang="zh-CN" altLang="en-US" sz="2300" b="1" dirty="0" smtClean="0">
                <a:latin typeface="黑体" pitchFamily="49" charset="-122"/>
                <a:ea typeface="黑体" pitchFamily="49" charset="-122"/>
              </a:rPr>
              <a:t>多种方式，查阅本人所借图书</a:t>
            </a:r>
            <a:r>
              <a:rPr lang="zh-CN" altLang="en-US" sz="2300" b="1" dirty="0">
                <a:latin typeface="黑体" pitchFamily="49" charset="-122"/>
                <a:ea typeface="黑体" pitchFamily="49" charset="-122"/>
              </a:rPr>
              <a:t>到期情况；</a:t>
            </a:r>
          </a:p>
          <a:p>
            <a:pPr marL="342900" indent="-342900">
              <a:lnSpc>
                <a:spcPct val="150000"/>
              </a:lnSpc>
              <a:spcBef>
                <a:spcPct val="50000"/>
              </a:spcBef>
              <a:buSzPct val="85000"/>
              <a:buFont typeface="Wingdings" pitchFamily="2" charset="2"/>
              <a:buChar char="Ø"/>
            </a:pPr>
            <a:r>
              <a:rPr lang="zh-CN" altLang="en-US" sz="2300" b="1" dirty="0" smtClean="0">
                <a:latin typeface="黑体" pitchFamily="49" charset="-122"/>
                <a:ea typeface="黑体" pitchFamily="49" charset="-122"/>
              </a:rPr>
              <a:t>读者可利用</a:t>
            </a:r>
            <a:r>
              <a:rPr lang="zh-CN" altLang="en-US" sz="2400" b="1" dirty="0" smtClean="0">
                <a:latin typeface="黑体" pitchFamily="49" charset="-122"/>
                <a:ea typeface="黑体" pitchFamily="49" charset="-122"/>
              </a:rPr>
              <a:t>“我的图书馆”（微信上“我的借阅”、移动图书馆</a:t>
            </a:r>
            <a:r>
              <a:rPr lang="en-US" altLang="zh-CN" sz="2400" b="1" dirty="0" smtClean="0">
                <a:latin typeface="黑体" pitchFamily="49" charset="-122"/>
                <a:ea typeface="黑体" pitchFamily="49" charset="-122"/>
              </a:rPr>
              <a:t>APP</a:t>
            </a:r>
            <a:r>
              <a:rPr lang="zh-CN" altLang="en-US" sz="2400" b="1" dirty="0" smtClean="0">
                <a:latin typeface="黑体" pitchFamily="49" charset="-122"/>
                <a:ea typeface="黑体" pitchFamily="49" charset="-122"/>
              </a:rPr>
              <a:t>）</a:t>
            </a:r>
            <a:r>
              <a:rPr lang="zh-CN" altLang="en-US" sz="2300" b="1" dirty="0" smtClean="0">
                <a:latin typeface="黑体" pitchFamily="49" charset="-122"/>
                <a:ea typeface="黑体" pitchFamily="49" charset="-122"/>
              </a:rPr>
              <a:t>自行</a:t>
            </a:r>
            <a:r>
              <a:rPr lang="zh-CN" altLang="en-US" sz="2300" b="1" dirty="0">
                <a:latin typeface="黑体" pitchFamily="49" charset="-122"/>
                <a:ea typeface="黑体" pitchFamily="49" charset="-122"/>
              </a:rPr>
              <a:t>办理图书的</a:t>
            </a:r>
            <a:r>
              <a:rPr lang="zh-CN" altLang="en-US" sz="2300" b="1" dirty="0" smtClean="0">
                <a:latin typeface="黑体" pitchFamily="49" charset="-122"/>
                <a:ea typeface="黑体" pitchFamily="49" charset="-122"/>
              </a:rPr>
              <a:t>续借、预约等服务；</a:t>
            </a:r>
            <a:endParaRPr lang="en-US" altLang="zh-CN" sz="2300" b="1" dirty="0">
              <a:latin typeface="黑体" pitchFamily="49" charset="-122"/>
              <a:ea typeface="黑体" pitchFamily="49" charset="-122"/>
            </a:endParaRPr>
          </a:p>
          <a:p>
            <a:pPr marL="342900" indent="-342900">
              <a:lnSpc>
                <a:spcPct val="150000"/>
              </a:lnSpc>
              <a:spcBef>
                <a:spcPct val="50000"/>
              </a:spcBef>
              <a:buSzPct val="85000"/>
              <a:buFont typeface="Wingdings" pitchFamily="2" charset="2"/>
              <a:buChar char="Ø"/>
            </a:pPr>
            <a:r>
              <a:rPr lang="zh-CN" altLang="en-US" sz="2300" b="1" dirty="0">
                <a:latin typeface="黑体" pitchFamily="49" charset="-122"/>
                <a:ea typeface="黑体" pitchFamily="49" charset="-122"/>
              </a:rPr>
              <a:t>       （加二维码）</a:t>
            </a:r>
            <a:endParaRPr lang="en-US" altLang="zh-CN" sz="2300" b="1" dirty="0">
              <a:latin typeface="黑体" pitchFamily="49" charset="-122"/>
              <a:ea typeface="黑体" pitchFamily="49" charset="-122"/>
            </a:endParaRPr>
          </a:p>
          <a:p>
            <a:pPr marL="342900" indent="-342900">
              <a:lnSpc>
                <a:spcPct val="150000"/>
              </a:lnSpc>
              <a:spcBef>
                <a:spcPct val="50000"/>
              </a:spcBef>
              <a:buSzPct val="85000"/>
              <a:buFont typeface="Wingdings" pitchFamily="2" charset="2"/>
              <a:buChar char="Ø"/>
            </a:pPr>
            <a:r>
              <a:rPr kumimoji="1" lang="zh-CN" altLang="en-US" sz="2300" b="1" dirty="0" smtClean="0">
                <a:latin typeface="黑体" pitchFamily="49" charset="-122"/>
                <a:ea typeface="黑体" pitchFamily="49" charset="-122"/>
              </a:rPr>
              <a:t>如图书</a:t>
            </a:r>
            <a:r>
              <a:rPr kumimoji="1" lang="zh-CN" altLang="en-US" sz="2300" b="1" dirty="0">
                <a:latin typeface="黑体" pitchFamily="49" charset="-122"/>
                <a:ea typeface="黑体" pitchFamily="49" charset="-122"/>
              </a:rPr>
              <a:t>超期、污损、破损、画线等</a:t>
            </a:r>
            <a:r>
              <a:rPr kumimoji="1" lang="zh-CN" altLang="en-US" sz="2300" b="1" dirty="0" smtClean="0">
                <a:latin typeface="黑体" pitchFamily="49" charset="-122"/>
                <a:ea typeface="黑体" pitchFamily="49" charset="-122"/>
              </a:rPr>
              <a:t>，按规定进行相应</a:t>
            </a:r>
            <a:r>
              <a:rPr kumimoji="1" lang="zh-CN" altLang="en-US" sz="2300" b="1" dirty="0">
                <a:latin typeface="黑体" pitchFamily="49" charset="-122"/>
                <a:ea typeface="黑体" pitchFamily="49" charset="-122"/>
              </a:rPr>
              <a:t>罚款。</a:t>
            </a:r>
            <a:endParaRPr kumimoji="1" lang="en-US" altLang="zh-CN" sz="2300" b="1" dirty="0">
              <a:latin typeface="黑体" pitchFamily="49" charset="-122"/>
              <a:ea typeface="黑体" pitchFamily="49" charset="-122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buSzPct val="80000"/>
            </a:pPr>
            <a:endParaRPr kumimoji="1" lang="en-US" altLang="zh-CN" sz="2500" b="1" dirty="0">
              <a:solidFill>
                <a:schemeClr val="accent2"/>
              </a:solidFill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11460" y="2963069"/>
            <a:ext cx="796806" cy="701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518805" y="6239669"/>
            <a:ext cx="3225799" cy="381000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1" hangingPunct="1"/>
            <a:r>
              <a:rPr lang="zh-CN" altLang="en-US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图书馆利用</a:t>
            </a:r>
          </a:p>
        </p:txBody>
      </p:sp>
    </p:spTree>
    <p:extLst>
      <p:ext uri="{BB962C8B-B14F-4D97-AF65-F5344CB8AC3E}">
        <p14:creationId xmlns:p14="http://schemas.microsoft.com/office/powerpoint/2010/main" xmlns="" val="3511913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8" name="WordArt 1026"/>
          <p:cNvSpPr>
            <a:spLocks noChangeArrowheads="1" noChangeShapeType="1" noTextEdit="1"/>
          </p:cNvSpPr>
          <p:nvPr/>
        </p:nvSpPr>
        <p:spPr bwMode="auto">
          <a:xfrm>
            <a:off x="1260078" y="4404561"/>
            <a:ext cx="8484526" cy="136810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zh-CN" altLang="en-US" sz="4000" b="1" kern="10">
              <a:ln w="9525">
                <a:solidFill>
                  <a:srgbClr val="00FFFF"/>
                </a:solidFill>
                <a:miter lim="800000"/>
                <a:headEnd/>
                <a:tailEnd/>
              </a:ln>
              <a:solidFill>
                <a:srgbClr val="33CCCC"/>
              </a:solidFill>
              <a:latin typeface="黑体"/>
              <a:ea typeface="黑体"/>
            </a:endParaRPr>
          </a:p>
        </p:txBody>
      </p:sp>
      <p:sp>
        <p:nvSpPr>
          <p:cNvPr id="434179" name="WordArt 1027"/>
          <p:cNvSpPr>
            <a:spLocks noChangeArrowheads="1" noChangeShapeType="1" noTextEdit="1"/>
          </p:cNvSpPr>
          <p:nvPr/>
        </p:nvSpPr>
        <p:spPr bwMode="auto">
          <a:xfrm>
            <a:off x="756046" y="641301"/>
            <a:ext cx="4970065" cy="6508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370"/>
              </a:avLst>
            </a:prstTxWarp>
          </a:bodyPr>
          <a:lstStyle/>
          <a:p>
            <a:pPr algn="ctr"/>
            <a:endParaRPr lang="zh-CN" altLang="en-US" sz="3600" kern="10">
              <a:ln w="9525">
                <a:solidFill>
                  <a:srgbClr val="FFFF00"/>
                </a:solidFill>
                <a:miter lim="800000"/>
                <a:headEnd/>
                <a:tailEnd/>
              </a:ln>
              <a:solidFill>
                <a:srgbClr val="FFCC00"/>
              </a:solidFill>
              <a:latin typeface="黑体"/>
              <a:ea typeface="黑体"/>
            </a:endParaRPr>
          </a:p>
        </p:txBody>
      </p:sp>
      <p:sp>
        <p:nvSpPr>
          <p:cNvPr id="9" name="Text Box 39"/>
          <p:cNvSpPr txBox="1">
            <a:spLocks noChangeArrowheads="1"/>
          </p:cNvSpPr>
          <p:nvPr/>
        </p:nvSpPr>
        <p:spPr bwMode="auto">
          <a:xfrm>
            <a:off x="3020829" y="179636"/>
            <a:ext cx="3663182" cy="92333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zh-CN" altLang="en-US" sz="5400" b="1" kern="0" dirty="0">
                <a:solidFill>
                  <a:srgbClr val="0070C0"/>
                </a:solidFill>
                <a:latin typeface="方正舒体" pitchFamily="2" charset="-122"/>
                <a:ea typeface="方正舒体" pitchFamily="2" charset="-122"/>
              </a:rPr>
              <a:t>温馨提示：</a:t>
            </a:r>
            <a:endParaRPr lang="en-US" altLang="zh-CN" sz="5400" b="1" kern="0" dirty="0">
              <a:solidFill>
                <a:srgbClr val="0070C0"/>
              </a:solidFill>
              <a:latin typeface="方正舒体" pitchFamily="2" charset="-122"/>
              <a:ea typeface="方正舒体" pitchFamily="2" charset="-122"/>
            </a:endParaRPr>
          </a:p>
        </p:txBody>
      </p:sp>
      <p:pic>
        <p:nvPicPr>
          <p:cNvPr id="4098" name="Picture 2" descr="C:\Users\fhy\Desktop\传染媒-与平的设计的书象-蓝色白色-49226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9312" y="4246231"/>
            <a:ext cx="1689780" cy="1689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fhy\Desktop\传染媒-与平的设计的书象-蓝色白色-49226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69610" y="4194107"/>
            <a:ext cx="1685728" cy="168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22963" y="4405817"/>
            <a:ext cx="1911349" cy="1595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1001938" y="1439069"/>
            <a:ext cx="8153400" cy="2280179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50000"/>
              </a:lnSpc>
              <a:spcBef>
                <a:spcPct val="50000"/>
              </a:spcBef>
              <a:defRPr/>
            </a:pPr>
            <a:r>
              <a:rPr lang="zh-CN" altLang="en-US" sz="2600" b="1" dirty="0" smtClean="0">
                <a:latin typeface="黑体" pitchFamily="2" charset="-122"/>
                <a:ea typeface="黑体" pitchFamily="2" charset="-122"/>
              </a:rPr>
              <a:t>遗失</a:t>
            </a:r>
            <a:r>
              <a:rPr lang="zh-CN" altLang="en-US" sz="2600" b="1" dirty="0">
                <a:latin typeface="黑体" pitchFamily="2" charset="-122"/>
                <a:ea typeface="黑体" pitchFamily="2" charset="-122"/>
              </a:rPr>
              <a:t>赔款与遗失赔书：当所借图书遗失后，建议办理遗失赔书</a:t>
            </a:r>
            <a:r>
              <a:rPr lang="zh-CN" altLang="en-US" sz="2600" b="1" dirty="0">
                <a:solidFill>
                  <a:srgbClr val="0070C0"/>
                </a:solidFill>
                <a:latin typeface="黑体" pitchFamily="2" charset="-122"/>
                <a:ea typeface="黑体" pitchFamily="2" charset="-122"/>
              </a:rPr>
              <a:t>（经还书台确认后到书店或是网上购买</a:t>
            </a:r>
            <a:r>
              <a:rPr lang="en-US" altLang="zh-CN" sz="2600" b="1" dirty="0">
                <a:solidFill>
                  <a:srgbClr val="0070C0"/>
                </a:solidFill>
                <a:latin typeface="黑体" pitchFamily="2" charset="-122"/>
                <a:ea typeface="黑体" pitchFamily="2" charset="-122"/>
              </a:rPr>
              <a:t>ISBN</a:t>
            </a:r>
            <a:r>
              <a:rPr lang="zh-CN" altLang="en-US" sz="2600" b="1" dirty="0">
                <a:solidFill>
                  <a:srgbClr val="0070C0"/>
                </a:solidFill>
                <a:latin typeface="黑体" pitchFamily="2" charset="-122"/>
                <a:ea typeface="黑体" pitchFamily="2" charset="-122"/>
              </a:rPr>
              <a:t>号相同的正版新书）</a:t>
            </a:r>
            <a:r>
              <a:rPr lang="zh-CN" altLang="en-US" sz="2600" b="1" dirty="0">
                <a:latin typeface="黑体" pitchFamily="2" charset="-122"/>
                <a:ea typeface="黑体" pitchFamily="2" charset="-122"/>
              </a:rPr>
              <a:t>，这样可以</a:t>
            </a:r>
            <a:r>
              <a:rPr lang="zh-CN" altLang="en-US" sz="2600" b="1" dirty="0" smtClean="0">
                <a:latin typeface="黑体" pitchFamily="2" charset="-122"/>
                <a:ea typeface="黑体" pitchFamily="2" charset="-122"/>
              </a:rPr>
              <a:t>减少经济损失。</a:t>
            </a:r>
            <a:endParaRPr lang="en-US" altLang="zh-CN" sz="2600" b="1" dirty="0">
              <a:latin typeface="黑体" pitchFamily="2" charset="-122"/>
              <a:ea typeface="黑体" pitchFamily="2" charset="-122"/>
            </a:endParaRPr>
          </a:p>
          <a:p>
            <a:pPr marL="342900" indent="-342900" algn="ctr">
              <a:lnSpc>
                <a:spcPct val="150000"/>
              </a:lnSpc>
              <a:spcBef>
                <a:spcPct val="20000"/>
              </a:spcBef>
              <a:defRPr/>
            </a:pPr>
            <a:endParaRPr lang="zh-CN" altLang="en-US" sz="2800" kern="0" dirty="0">
              <a:latin typeface="黑体" pitchFamily="2" charset="-122"/>
              <a:ea typeface="黑体" pitchFamily="2" charset="-122"/>
            </a:endParaRP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Tx/>
              <a:buChar char="•"/>
              <a:defRPr/>
            </a:pPr>
            <a:endParaRPr lang="zh-CN" altLang="en-US" sz="2800" kern="0" dirty="0"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10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518805" y="6163469"/>
            <a:ext cx="3225799" cy="381000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1" hangingPunct="1"/>
            <a:r>
              <a:rPr lang="zh-CN" altLang="en-US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图书馆利用</a:t>
            </a:r>
          </a:p>
        </p:txBody>
      </p:sp>
    </p:spTree>
    <p:extLst>
      <p:ext uri="{BB962C8B-B14F-4D97-AF65-F5344CB8AC3E}">
        <p14:creationId xmlns:p14="http://schemas.microsoft.com/office/powerpoint/2010/main" xmlns="" val="2464371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518805" y="6315869"/>
            <a:ext cx="3225799" cy="381000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《</a:t>
            </a:r>
            <a:r>
              <a:rPr lang="zh-CN" altLang="en-US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图书馆利用</a:t>
            </a:r>
            <a:r>
              <a:rPr lang="en-US" altLang="zh-CN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》----</a:t>
            </a:r>
            <a:r>
              <a:rPr lang="zh-CN" altLang="en-US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文献的揭示</a:t>
            </a:r>
          </a:p>
        </p:txBody>
      </p:sp>
      <p:sp>
        <p:nvSpPr>
          <p:cNvPr id="434178" name="WordArt 1026"/>
          <p:cNvSpPr>
            <a:spLocks noChangeArrowheads="1" noChangeShapeType="1" noTextEdit="1"/>
          </p:cNvSpPr>
          <p:nvPr/>
        </p:nvSpPr>
        <p:spPr bwMode="auto">
          <a:xfrm>
            <a:off x="1260078" y="4417847"/>
            <a:ext cx="8484526" cy="136810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zh-CN" altLang="en-US" sz="4000" b="1" kern="10">
              <a:ln w="9525">
                <a:solidFill>
                  <a:srgbClr val="00FFFF"/>
                </a:solidFill>
                <a:miter lim="800000"/>
                <a:headEnd/>
                <a:tailEnd/>
              </a:ln>
              <a:solidFill>
                <a:srgbClr val="33CCCC"/>
              </a:solidFill>
              <a:latin typeface="黑体"/>
              <a:ea typeface="黑体"/>
            </a:endParaRPr>
          </a:p>
        </p:txBody>
      </p:sp>
      <p:sp>
        <p:nvSpPr>
          <p:cNvPr id="434179" name="WordArt 1027"/>
          <p:cNvSpPr>
            <a:spLocks noChangeArrowheads="1" noChangeShapeType="1" noTextEdit="1"/>
          </p:cNvSpPr>
          <p:nvPr/>
        </p:nvSpPr>
        <p:spPr bwMode="auto">
          <a:xfrm>
            <a:off x="756047" y="641301"/>
            <a:ext cx="4048002" cy="6508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370"/>
              </a:avLst>
            </a:prstTxWarp>
          </a:bodyPr>
          <a:lstStyle/>
          <a:p>
            <a:pPr algn="ctr"/>
            <a:endParaRPr lang="zh-CN" altLang="en-US" sz="3600" kern="10">
              <a:ln w="9525">
                <a:solidFill>
                  <a:srgbClr val="FFFF00"/>
                </a:solidFill>
                <a:miter lim="800000"/>
                <a:headEnd/>
                <a:tailEnd/>
              </a:ln>
              <a:solidFill>
                <a:srgbClr val="FFCC00"/>
              </a:solidFill>
              <a:latin typeface="黑体"/>
              <a:ea typeface="黑体"/>
            </a:endParaRPr>
          </a:p>
        </p:txBody>
      </p:sp>
      <p:sp>
        <p:nvSpPr>
          <p:cNvPr id="6" name="Text Box 39"/>
          <p:cNvSpPr txBox="1">
            <a:spLocks noChangeArrowheads="1"/>
          </p:cNvSpPr>
          <p:nvPr/>
        </p:nvSpPr>
        <p:spPr bwMode="auto">
          <a:xfrm>
            <a:off x="392111" y="1515269"/>
            <a:ext cx="4572001" cy="4953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  <a:tint val="66000"/>
                  <a:satMod val="160000"/>
                </a:schemeClr>
              </a:gs>
              <a:gs pos="50000">
                <a:schemeClr val="tx1">
                  <a:lumMod val="65000"/>
                  <a:lumOff val="35000"/>
                  <a:tint val="44500"/>
                  <a:satMod val="160000"/>
                </a:schemeClr>
              </a:gs>
              <a:gs pos="100000">
                <a:schemeClr val="tx1">
                  <a:lumMod val="65000"/>
                  <a:lumOff val="35000"/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12700" cap="sq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>
              <a:lnSpc>
                <a:spcPct val="150000"/>
              </a:lnSpc>
              <a:spcBef>
                <a:spcPct val="40000"/>
              </a:spcBef>
              <a:buClr>
                <a:schemeClr val="bg2">
                  <a:lumMod val="50000"/>
                </a:schemeClr>
              </a:buClr>
              <a:buSzPct val="80000"/>
              <a:buFont typeface="Wingdings" pitchFamily="2" charset="2"/>
              <a:buChar char="Ø"/>
            </a:pPr>
            <a:r>
              <a:rPr lang="zh-CN" altLang="en-US" sz="2300" b="1" dirty="0" smtClean="0">
                <a:latin typeface="黑体" pitchFamily="49" charset="-122"/>
                <a:ea typeface="黑体" pitchFamily="49" charset="-122"/>
              </a:rPr>
              <a:t>自觉遵守图书馆各项规章制度（</a:t>
            </a:r>
            <a:r>
              <a:rPr lang="en-US" altLang="zh-CN" sz="2300" b="1" dirty="0" smtClean="0">
                <a:latin typeface="黑体" pitchFamily="49" charset="-122"/>
                <a:ea typeface="黑体" pitchFamily="49" charset="-122"/>
              </a:rPr>
              <a:t>P49</a:t>
            </a:r>
            <a:r>
              <a:rPr lang="zh-CN" altLang="en-US" sz="2300" b="1" dirty="0" smtClean="0">
                <a:latin typeface="黑体" pitchFamily="49" charset="-122"/>
                <a:ea typeface="黑体" pitchFamily="49" charset="-122"/>
              </a:rPr>
              <a:t>）； </a:t>
            </a:r>
            <a:endParaRPr lang="en-US" altLang="zh-CN" sz="2300" b="1" dirty="0" smtClean="0">
              <a:latin typeface="黑体" pitchFamily="49" charset="-122"/>
              <a:ea typeface="黑体" pitchFamily="49" charset="-122"/>
            </a:endParaRPr>
          </a:p>
          <a:p>
            <a:pPr>
              <a:lnSpc>
                <a:spcPct val="150000"/>
              </a:lnSpc>
              <a:spcBef>
                <a:spcPct val="40000"/>
              </a:spcBef>
              <a:buClr>
                <a:schemeClr val="bg2">
                  <a:lumMod val="50000"/>
                </a:schemeClr>
              </a:buClr>
              <a:buSzPct val="80000"/>
              <a:buFont typeface="Wingdings" pitchFamily="2" charset="2"/>
              <a:buChar char="Ø"/>
            </a:pPr>
            <a:r>
              <a:rPr lang="zh-CN" altLang="en-US" sz="2300" b="1" dirty="0" smtClean="0">
                <a:latin typeface="黑体" pitchFamily="49" charset="-122"/>
                <a:ea typeface="黑体" pitchFamily="49" charset="-122"/>
              </a:rPr>
              <a:t>维护图书馆的公共秩序；</a:t>
            </a:r>
          </a:p>
          <a:p>
            <a:pPr>
              <a:lnSpc>
                <a:spcPct val="150000"/>
              </a:lnSpc>
              <a:spcBef>
                <a:spcPct val="40000"/>
              </a:spcBef>
              <a:buClr>
                <a:schemeClr val="bg2">
                  <a:lumMod val="50000"/>
                </a:schemeClr>
              </a:buClr>
              <a:buSzPct val="80000"/>
              <a:buFont typeface="Wingdings" pitchFamily="2" charset="2"/>
              <a:buChar char="Ø"/>
            </a:pPr>
            <a:r>
              <a:rPr lang="zh-CN" altLang="en-US" sz="2300" b="1" dirty="0" smtClean="0">
                <a:latin typeface="黑体" pitchFamily="49" charset="-122"/>
                <a:ea typeface="黑体" pitchFamily="49" charset="-122"/>
              </a:rPr>
              <a:t>衣着清洁、整齐；</a:t>
            </a:r>
          </a:p>
          <a:p>
            <a:pPr>
              <a:lnSpc>
                <a:spcPct val="150000"/>
              </a:lnSpc>
              <a:spcBef>
                <a:spcPct val="40000"/>
              </a:spcBef>
              <a:buClr>
                <a:schemeClr val="bg2">
                  <a:lumMod val="50000"/>
                </a:schemeClr>
              </a:buClr>
              <a:buSzPct val="80000"/>
              <a:buFont typeface="Wingdings" pitchFamily="2" charset="2"/>
              <a:buChar char="Ø"/>
            </a:pPr>
            <a:r>
              <a:rPr lang="zh-CN" altLang="en-US" sz="2300" b="1" dirty="0" smtClean="0">
                <a:latin typeface="黑体" pitchFamily="49" charset="-122"/>
                <a:ea typeface="黑体" pitchFamily="49" charset="-122"/>
              </a:rPr>
              <a:t>避免大声喧哗和嬉戏，主动将手机设为震动状态；</a:t>
            </a:r>
          </a:p>
          <a:p>
            <a:pPr>
              <a:lnSpc>
                <a:spcPct val="150000"/>
              </a:lnSpc>
              <a:spcBef>
                <a:spcPct val="40000"/>
              </a:spcBef>
              <a:buClr>
                <a:schemeClr val="bg2">
                  <a:lumMod val="50000"/>
                </a:schemeClr>
              </a:buClr>
              <a:buSzPct val="80000"/>
              <a:buFont typeface="Wingdings" pitchFamily="2" charset="2"/>
              <a:buChar char="Ø"/>
            </a:pPr>
            <a:r>
              <a:rPr lang="zh-CN" altLang="en-US" sz="2300" b="1" dirty="0" smtClean="0">
                <a:latin typeface="黑体" pitchFamily="49" charset="-122"/>
                <a:ea typeface="黑体" pitchFamily="49" charset="-122"/>
              </a:rPr>
              <a:t>避免占座、抢座；撕书等不道德行为</a:t>
            </a:r>
            <a:r>
              <a:rPr lang="en-US" altLang="zh-CN" sz="2300" b="1" dirty="0" smtClean="0">
                <a:latin typeface="黑体" pitchFamily="49" charset="-122"/>
                <a:ea typeface="黑体" pitchFamily="49" charset="-122"/>
              </a:rPr>
              <a:t>……</a:t>
            </a:r>
            <a:endParaRPr lang="zh-CN" altLang="en-US" sz="2300" b="1" dirty="0"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7" name="Picture 3" descr="指示牌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68912" y="1515269"/>
            <a:ext cx="4543960" cy="24765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IMG063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68912" y="4112569"/>
            <a:ext cx="4475692" cy="2355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2299883" y="443480"/>
            <a:ext cx="520687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40000"/>
              </a:spcBef>
              <a:buClr>
                <a:schemeClr val="bg2">
                  <a:lumMod val="50000"/>
                </a:schemeClr>
              </a:buClr>
              <a:buSzPct val="80000"/>
            </a:pPr>
            <a:r>
              <a:rPr lang="zh-CN" altLang="en-US" sz="3000" b="1" dirty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大学生以何种风貌利用图书馆</a:t>
            </a:r>
            <a:endParaRPr lang="en-US" altLang="zh-CN" sz="3000" b="1" dirty="0">
              <a:solidFill>
                <a:srgbClr val="0070C0"/>
              </a:solidFill>
              <a:latin typeface="黑体" pitchFamily="49" charset="-122"/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76882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518805" y="6163469"/>
            <a:ext cx="3225799" cy="381000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《</a:t>
            </a:r>
            <a:r>
              <a:rPr lang="zh-CN" altLang="en-US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图书馆利用</a:t>
            </a:r>
            <a:r>
              <a:rPr lang="en-US" altLang="zh-CN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》----</a:t>
            </a:r>
            <a:r>
              <a:rPr lang="zh-CN" altLang="en-US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文献的揭示</a:t>
            </a:r>
          </a:p>
        </p:txBody>
      </p:sp>
      <p:sp>
        <p:nvSpPr>
          <p:cNvPr id="434178" name="WordArt 1026"/>
          <p:cNvSpPr>
            <a:spLocks noChangeArrowheads="1" noChangeShapeType="1" noTextEdit="1"/>
          </p:cNvSpPr>
          <p:nvPr/>
        </p:nvSpPr>
        <p:spPr bwMode="auto">
          <a:xfrm>
            <a:off x="1260078" y="4417847"/>
            <a:ext cx="8484526" cy="136810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zh-CN" altLang="en-US" sz="4000" b="1" kern="10">
              <a:ln w="9525">
                <a:solidFill>
                  <a:srgbClr val="00FFFF"/>
                </a:solidFill>
                <a:miter lim="800000"/>
                <a:headEnd/>
                <a:tailEnd/>
              </a:ln>
              <a:solidFill>
                <a:srgbClr val="33CCCC"/>
              </a:solidFill>
              <a:latin typeface="黑体"/>
              <a:ea typeface="黑体"/>
            </a:endParaRPr>
          </a:p>
        </p:txBody>
      </p:sp>
      <p:sp>
        <p:nvSpPr>
          <p:cNvPr id="434179" name="WordArt 1027"/>
          <p:cNvSpPr>
            <a:spLocks noChangeArrowheads="1" noChangeShapeType="1" noTextEdit="1"/>
          </p:cNvSpPr>
          <p:nvPr/>
        </p:nvSpPr>
        <p:spPr bwMode="auto">
          <a:xfrm>
            <a:off x="756046" y="641301"/>
            <a:ext cx="4970065" cy="6508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370"/>
              </a:avLst>
            </a:prstTxWarp>
          </a:bodyPr>
          <a:lstStyle/>
          <a:p>
            <a:pPr algn="ctr"/>
            <a:endParaRPr lang="zh-CN" altLang="en-US" sz="3600" kern="10">
              <a:ln w="9525">
                <a:solidFill>
                  <a:srgbClr val="FFFF00"/>
                </a:solidFill>
                <a:miter lim="800000"/>
                <a:headEnd/>
                <a:tailEnd/>
              </a:ln>
              <a:solidFill>
                <a:srgbClr val="FFCC00"/>
              </a:solidFill>
              <a:latin typeface="黑体"/>
              <a:ea typeface="黑体"/>
            </a:endParaRPr>
          </a:p>
        </p:txBody>
      </p:sp>
      <p:sp>
        <p:nvSpPr>
          <p:cNvPr id="6" name="Rectangle 43"/>
          <p:cNvSpPr>
            <a:spLocks noChangeArrowheads="1"/>
          </p:cNvSpPr>
          <p:nvPr/>
        </p:nvSpPr>
        <p:spPr bwMode="auto">
          <a:xfrm>
            <a:off x="2449512" y="16827"/>
            <a:ext cx="4930686" cy="1140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125000"/>
              </a:lnSpc>
            </a:pPr>
            <a:r>
              <a:rPr lang="zh-CN" altLang="en-US" sz="3200" b="1" dirty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如何归还</a:t>
            </a:r>
            <a:r>
              <a:rPr lang="zh-CN" altLang="en-US" sz="32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图书</a:t>
            </a:r>
            <a:endParaRPr lang="zh-CN" altLang="en-US" sz="3200" b="1" dirty="0">
              <a:solidFill>
                <a:srgbClr val="0070C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63511" y="1134253"/>
            <a:ext cx="6805627" cy="49244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SzPct val="80000"/>
            </a:pPr>
            <a:r>
              <a:rPr lang="zh-CN" altLang="en-US" sz="2600" b="1" dirty="0" smtClean="0">
                <a:ea typeface="黑体" pitchFamily="49" charset="-122"/>
              </a:rPr>
              <a:t>请到西山教学区图书馆</a:t>
            </a:r>
            <a:r>
              <a:rPr lang="en-US" altLang="zh-CN" sz="2600" b="1" dirty="0" smtClean="0">
                <a:ea typeface="黑体" pitchFamily="49" charset="-122"/>
              </a:rPr>
              <a:t>1</a:t>
            </a:r>
            <a:r>
              <a:rPr lang="zh-CN" altLang="en-US" sz="2600" b="1" dirty="0" smtClean="0">
                <a:ea typeface="黑体" pitchFamily="49" charset="-122"/>
              </a:rPr>
              <a:t>楼总还书处归还图书。</a:t>
            </a:r>
            <a:endParaRPr lang="en-US" altLang="zh-CN" sz="2600" b="1" dirty="0">
              <a:ea typeface="黑体" pitchFamily="49" charset="-122"/>
            </a:endParaRPr>
          </a:p>
        </p:txBody>
      </p:sp>
      <p:pic>
        <p:nvPicPr>
          <p:cNvPr id="8" name="Picture 4" descr="还书室双屏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8545" y="1896270"/>
            <a:ext cx="4382795" cy="3505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24309" y="5632066"/>
            <a:ext cx="9581092" cy="110799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sq">
            <a:solidFill>
              <a:schemeClr val="accent3">
                <a:lumMod val="60000"/>
                <a:lumOff val="40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vert="horz"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marL="0" indent="0">
              <a:lnSpc>
                <a:spcPct val="150000"/>
              </a:lnSpc>
              <a:spcBef>
                <a:spcPct val="50000"/>
              </a:spcBef>
            </a:pPr>
            <a:r>
              <a:rPr kumimoji="1" lang="zh-CN" altLang="en-US" sz="2200" b="1" dirty="0" smtClean="0">
                <a:latin typeface="黑体" pitchFamily="49" charset="-122"/>
                <a:ea typeface="黑体" pitchFamily="49" charset="-122"/>
              </a:rPr>
              <a:t>还书处设置</a:t>
            </a:r>
            <a:r>
              <a:rPr kumimoji="1" lang="zh-CN" altLang="en-US" sz="2200" b="1" dirty="0">
                <a:latin typeface="黑体" pitchFamily="49" charset="-122"/>
                <a:ea typeface="黑体" pitchFamily="49" charset="-122"/>
              </a:rPr>
              <a:t>了双屏显示系统，</a:t>
            </a:r>
            <a:r>
              <a:rPr lang="zh-CN" altLang="en-US" sz="2200" b="1" dirty="0">
                <a:latin typeface="黑体" pitchFamily="49" charset="-122"/>
                <a:ea typeface="黑体" pitchFamily="49" charset="-122"/>
              </a:rPr>
              <a:t>为</a:t>
            </a:r>
            <a:r>
              <a:rPr lang="zh-CN" altLang="en-US" sz="2200" b="1" dirty="0" smtClean="0">
                <a:latin typeface="黑体" pitchFamily="49" charset="-122"/>
                <a:ea typeface="黑体" pitchFamily="49" charset="-122"/>
              </a:rPr>
              <a:t>避免归还图书时出现差错</a:t>
            </a:r>
            <a:r>
              <a:rPr lang="zh-CN" altLang="en-US" sz="2200" b="1" dirty="0">
                <a:latin typeface="黑体" pitchFamily="49" charset="-122"/>
                <a:ea typeface="黑体" pitchFamily="49" charset="-122"/>
              </a:rPr>
              <a:t>，请同学</a:t>
            </a:r>
            <a:r>
              <a:rPr lang="zh-CN" altLang="en-US" sz="2200" b="1" dirty="0" smtClean="0">
                <a:latin typeface="黑体" pitchFamily="49" charset="-122"/>
                <a:ea typeface="黑体" pitchFamily="49" charset="-122"/>
              </a:rPr>
              <a:t>利用外屏进行核查和</a:t>
            </a:r>
            <a:r>
              <a:rPr lang="zh-CN" altLang="en-US" sz="2200" b="1" dirty="0">
                <a:latin typeface="黑体" pitchFamily="49" charset="-122"/>
                <a:ea typeface="黑体" pitchFamily="49" charset="-122"/>
              </a:rPr>
              <a:t>确认。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32780" y="1896269"/>
            <a:ext cx="4694835" cy="35052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10522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页脚占位符 2"/>
          <p:cNvSpPr>
            <a:spLocks noGrp="1"/>
          </p:cNvSpPr>
          <p:nvPr>
            <p:ph type="ftr" sz="quarter" idx="11"/>
          </p:nvPr>
        </p:nvSpPr>
        <p:spPr>
          <a:xfrm>
            <a:off x="7554912" y="6163469"/>
            <a:ext cx="2189692" cy="381000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1" hangingPunct="1"/>
            <a:r>
              <a:rPr lang="zh-CN" altLang="en-US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图书馆利用</a:t>
            </a:r>
          </a:p>
        </p:txBody>
      </p:sp>
      <p:sp>
        <p:nvSpPr>
          <p:cNvPr id="434179" name="WordArt 1027"/>
          <p:cNvSpPr>
            <a:spLocks noChangeArrowheads="1" noChangeShapeType="1" noTextEdit="1"/>
          </p:cNvSpPr>
          <p:nvPr/>
        </p:nvSpPr>
        <p:spPr bwMode="auto">
          <a:xfrm>
            <a:off x="756046" y="641301"/>
            <a:ext cx="4970065" cy="6508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370"/>
              </a:avLst>
            </a:prstTxWarp>
          </a:bodyPr>
          <a:lstStyle/>
          <a:p>
            <a:pPr algn="ctr"/>
            <a:endParaRPr lang="zh-CN" altLang="en-US" sz="3600" kern="10">
              <a:ln w="9525">
                <a:solidFill>
                  <a:srgbClr val="FFFF00"/>
                </a:solidFill>
                <a:miter lim="800000"/>
                <a:headEnd/>
                <a:tailEnd/>
              </a:ln>
              <a:solidFill>
                <a:srgbClr val="FFCC00"/>
              </a:solidFill>
              <a:latin typeface="黑体"/>
              <a:ea typeface="黑体"/>
            </a:endParaRPr>
          </a:p>
        </p:txBody>
      </p:sp>
      <p:sp>
        <p:nvSpPr>
          <p:cNvPr id="6" name="Rectangle 43"/>
          <p:cNvSpPr>
            <a:spLocks noChangeArrowheads="1"/>
          </p:cNvSpPr>
          <p:nvPr/>
        </p:nvSpPr>
        <p:spPr bwMode="auto">
          <a:xfrm>
            <a:off x="1655080" y="448469"/>
            <a:ext cx="7119031" cy="646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zh-CN" altLang="en-US" sz="3200" b="1" dirty="0" smtClean="0">
                <a:solidFill>
                  <a:srgbClr val="0070C0"/>
                </a:solidFill>
                <a:ea typeface="黑体" pitchFamily="49" charset="-122"/>
              </a:rPr>
              <a:t>如何复制</a:t>
            </a:r>
            <a:r>
              <a:rPr lang="zh-CN" altLang="en-US" sz="3200" b="1" dirty="0">
                <a:solidFill>
                  <a:srgbClr val="0070C0"/>
                </a:solidFill>
                <a:ea typeface="黑体" pitchFamily="49" charset="-122"/>
              </a:rPr>
              <a:t>随书</a:t>
            </a:r>
            <a:r>
              <a:rPr lang="zh-CN" altLang="en-US" sz="3200" b="1" dirty="0" smtClean="0">
                <a:solidFill>
                  <a:srgbClr val="0070C0"/>
                </a:solidFill>
                <a:ea typeface="黑体" pitchFamily="49" charset="-122"/>
              </a:rPr>
              <a:t>光盘</a:t>
            </a:r>
            <a:endParaRPr lang="zh-CN" altLang="en-US" sz="3200" b="1" dirty="0">
              <a:solidFill>
                <a:srgbClr val="FF00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767158" y="1515269"/>
            <a:ext cx="8176507" cy="3363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150000"/>
              </a:lnSpc>
              <a:spcBef>
                <a:spcPct val="20000"/>
              </a:spcBef>
              <a:buClr>
                <a:schemeClr val="bg2">
                  <a:lumMod val="50000"/>
                </a:schemeClr>
              </a:buClr>
              <a:buSzPct val="80000"/>
              <a:buFont typeface="Wingdings" pitchFamily="2" charset="2"/>
              <a:buChar char="Ø"/>
            </a:pPr>
            <a:r>
              <a:rPr lang="zh-CN" altLang="en-US" sz="24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西山教学区图书馆</a:t>
            </a:r>
            <a:r>
              <a:rPr lang="zh-CN" altLang="en-US" sz="2400" b="1" dirty="0">
                <a:latin typeface="黑体" pitchFamily="49" charset="-122"/>
                <a:ea typeface="黑体" pitchFamily="49" charset="-122"/>
              </a:rPr>
              <a:t>收藏</a:t>
            </a:r>
            <a:r>
              <a:rPr lang="zh-CN" altLang="en-US" sz="2400" b="1" dirty="0" smtClean="0">
                <a:latin typeface="黑体" pitchFamily="49" charset="-122"/>
                <a:ea typeface="黑体" pitchFamily="49" charset="-122"/>
              </a:rPr>
              <a:t>有随书光盘</a:t>
            </a:r>
            <a:r>
              <a:rPr lang="zh-CN" altLang="en-US" sz="2400" b="1" dirty="0">
                <a:latin typeface="黑体" pitchFamily="49" charset="-122"/>
                <a:ea typeface="黑体" pitchFamily="49" charset="-122"/>
              </a:rPr>
              <a:t>，可以办理</a:t>
            </a:r>
            <a:r>
              <a:rPr lang="zh-CN" altLang="en-US" sz="2400" b="1" dirty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复制</a:t>
            </a:r>
            <a:r>
              <a:rPr lang="zh-CN" altLang="en-US" sz="2400" b="1" dirty="0">
                <a:latin typeface="黑体" pitchFamily="49" charset="-122"/>
                <a:ea typeface="黑体" pitchFamily="49" charset="-122"/>
              </a:rPr>
              <a:t>手续。</a:t>
            </a:r>
            <a:endParaRPr lang="en-US" altLang="zh-CN" sz="2400" b="1" dirty="0">
              <a:latin typeface="黑体" pitchFamily="49" charset="-122"/>
              <a:ea typeface="黑体" pitchFamily="49" charset="-122"/>
            </a:endParaRP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Clr>
                <a:schemeClr val="bg2">
                  <a:lumMod val="50000"/>
                </a:schemeClr>
              </a:buClr>
              <a:buSzPct val="80000"/>
              <a:buFont typeface="Wingdings" pitchFamily="2" charset="2"/>
              <a:buChar char="Ø"/>
            </a:pPr>
            <a:endParaRPr lang="en-US" altLang="zh-CN" sz="900" b="1" dirty="0">
              <a:latin typeface="黑体" pitchFamily="49" charset="-122"/>
              <a:ea typeface="黑体" pitchFamily="49" charset="-122"/>
            </a:endParaRP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Clr>
                <a:schemeClr val="bg2">
                  <a:lumMod val="50000"/>
                </a:schemeClr>
              </a:buClr>
              <a:buSzPct val="80000"/>
              <a:buFont typeface="Wingdings" pitchFamily="2" charset="2"/>
              <a:buChar char="Ø"/>
            </a:pPr>
            <a:r>
              <a:rPr lang="zh-CN" altLang="en-US" sz="2400" b="1" dirty="0">
                <a:latin typeface="黑体" pitchFamily="49" charset="-122"/>
                <a:ea typeface="黑体" pitchFamily="49" charset="-122"/>
              </a:rPr>
              <a:t>在图书馆主页提供</a:t>
            </a:r>
            <a:r>
              <a:rPr lang="zh-CN" altLang="en-US" sz="2400" b="1" dirty="0" smtClean="0">
                <a:latin typeface="黑体" pitchFamily="49" charset="-122"/>
                <a:ea typeface="黑体" pitchFamily="49" charset="-122"/>
              </a:rPr>
              <a:t>的“</a:t>
            </a:r>
            <a:r>
              <a:rPr lang="zh-CN" altLang="en-US" sz="24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书刊</a:t>
            </a:r>
            <a:r>
              <a:rPr lang="zh-CN" altLang="en-US" sz="2400" b="1" dirty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附盘</a:t>
            </a:r>
            <a:r>
              <a:rPr lang="zh-CN" altLang="en-US" sz="24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下载”</a:t>
            </a:r>
            <a:r>
              <a:rPr lang="zh-CN" altLang="en-US" sz="2400" b="1" dirty="0" smtClean="0">
                <a:latin typeface="黑体" pitchFamily="49" charset="-122"/>
                <a:ea typeface="黑体" pitchFamily="49" charset="-122"/>
              </a:rPr>
              <a:t>链接</a:t>
            </a:r>
            <a:r>
              <a:rPr lang="zh-CN" altLang="en-US" sz="2400" b="1" dirty="0">
                <a:latin typeface="黑体" pitchFamily="49" charset="-122"/>
                <a:ea typeface="黑体" pitchFamily="49" charset="-122"/>
              </a:rPr>
              <a:t>中的</a:t>
            </a:r>
            <a:r>
              <a:rPr lang="zh-CN" altLang="en-US" sz="2400" b="1" dirty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两个光盘库</a:t>
            </a:r>
            <a:r>
              <a:rPr lang="zh-CN" altLang="en-US" sz="2400" b="1" dirty="0">
                <a:latin typeface="黑体" pitchFamily="49" charset="-122"/>
                <a:ea typeface="黑体" pitchFamily="49" charset="-122"/>
              </a:rPr>
              <a:t>中进行检索和下载。</a:t>
            </a:r>
            <a:endParaRPr lang="en-US" altLang="zh-CN" sz="2400" b="1" dirty="0">
              <a:latin typeface="黑体" pitchFamily="49" charset="-122"/>
              <a:ea typeface="黑体" pitchFamily="49" charset="-122"/>
            </a:endParaRP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Clr>
                <a:schemeClr val="bg2">
                  <a:lumMod val="50000"/>
                </a:schemeClr>
              </a:buClr>
              <a:buSzPct val="80000"/>
              <a:buFont typeface="Wingdings" pitchFamily="2" charset="2"/>
              <a:buChar char="Ø"/>
            </a:pPr>
            <a:endParaRPr lang="en-US" altLang="zh-CN" sz="900" b="1" dirty="0">
              <a:latin typeface="黑体" pitchFamily="49" charset="-122"/>
              <a:ea typeface="黑体" pitchFamily="49" charset="-122"/>
            </a:endParaRP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Clr>
                <a:schemeClr val="bg2">
                  <a:lumMod val="50000"/>
                </a:schemeClr>
              </a:buClr>
              <a:buSzPct val="80000"/>
              <a:buFont typeface="Wingdings" pitchFamily="2" charset="2"/>
              <a:buChar char="Ø"/>
            </a:pPr>
            <a:r>
              <a:rPr lang="zh-CN" altLang="en-US" sz="2400" b="1" dirty="0">
                <a:latin typeface="黑体" pitchFamily="49" charset="-122"/>
                <a:ea typeface="黑体" pitchFamily="49" charset="-122"/>
              </a:rPr>
              <a:t> </a:t>
            </a:r>
            <a:r>
              <a:rPr lang="zh-CN" altLang="en-US" sz="2400" b="1" dirty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不是所有的图书都</a:t>
            </a:r>
            <a:r>
              <a:rPr lang="zh-CN" altLang="en-US" sz="24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附带光盘</a:t>
            </a:r>
            <a:r>
              <a:rPr lang="zh-CN" altLang="en-US" sz="2400" dirty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。</a:t>
            </a:r>
            <a:endParaRPr lang="en-US" altLang="zh-CN" sz="2300" b="1" dirty="0">
              <a:solidFill>
                <a:srgbClr val="0070C0"/>
              </a:solidFill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95858" y="4410869"/>
            <a:ext cx="2484444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76853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434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417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4512" y="484764"/>
            <a:ext cx="3069546" cy="38473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92112" y="4610878"/>
            <a:ext cx="9220200" cy="93871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lin ang="13500000" scaled="1"/>
            <a:tileRect/>
          </a:gradFill>
          <a:ln w="12700" cap="sq">
            <a:solidFill>
              <a:schemeClr val="tx2">
                <a:lumMod val="40000"/>
                <a:lumOff val="60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lnSpc>
                <a:spcPct val="250000"/>
              </a:lnSpc>
              <a:spcBef>
                <a:spcPct val="50000"/>
              </a:spcBef>
            </a:pPr>
            <a:r>
              <a:rPr kumimoji="1" lang="zh-CN" altLang="en-US" sz="2200" b="1" dirty="0">
                <a:latin typeface="黑体" pitchFamily="49" charset="-122"/>
                <a:ea typeface="黑体" pitchFamily="49" charset="-122"/>
              </a:rPr>
              <a:t>查找图书是否附有随书</a:t>
            </a:r>
            <a:r>
              <a:rPr kumimoji="1" lang="zh-CN" altLang="en-US" sz="2200" b="1" dirty="0" smtClean="0">
                <a:latin typeface="黑体" pitchFamily="49" charset="-122"/>
                <a:ea typeface="黑体" pitchFamily="49" charset="-122"/>
              </a:rPr>
              <a:t>光盘的途径</a:t>
            </a:r>
            <a:r>
              <a:rPr kumimoji="1" lang="zh-CN" altLang="en-US" sz="2200" b="1" dirty="0">
                <a:latin typeface="黑体" pitchFamily="49" charset="-122"/>
                <a:ea typeface="黑体" pitchFamily="49" charset="-122"/>
              </a:rPr>
              <a:t>：</a:t>
            </a:r>
            <a:r>
              <a:rPr kumimoji="1" lang="zh-CN" altLang="en-US" sz="2200" b="1" dirty="0" smtClean="0">
                <a:latin typeface="黑体" pitchFamily="49" charset="-122"/>
                <a:ea typeface="黑体" pitchFamily="49" charset="-122"/>
              </a:rPr>
              <a:t>看</a:t>
            </a:r>
            <a:r>
              <a:rPr kumimoji="1" lang="zh-CN" altLang="en-US" sz="2200" b="1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书名页</a:t>
            </a:r>
            <a:r>
              <a:rPr kumimoji="1" lang="zh-CN" altLang="en-US" sz="2200" b="1" dirty="0" smtClean="0">
                <a:latin typeface="黑体" pitchFamily="49" charset="-122"/>
                <a:ea typeface="黑体" pitchFamily="49" charset="-122"/>
              </a:rPr>
              <a:t>是否盖有</a:t>
            </a:r>
            <a:r>
              <a:rPr kumimoji="1" lang="zh-CN" altLang="en-US" sz="2200" b="1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“盘</a:t>
            </a:r>
            <a:r>
              <a:rPr kumimoji="1" lang="zh-CN" altLang="en-US" sz="2200" b="1" dirty="0" smtClean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</a:rPr>
              <a:t>”</a:t>
            </a:r>
            <a:r>
              <a:rPr kumimoji="1" lang="zh-CN" altLang="en-US" sz="2200" b="1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 </a:t>
            </a:r>
            <a:r>
              <a:rPr kumimoji="1" lang="zh-CN" altLang="en-US" sz="2200" b="1" dirty="0">
                <a:latin typeface="黑体" pitchFamily="49" charset="-122"/>
                <a:ea typeface="黑体" pitchFamily="49" charset="-122"/>
              </a:rPr>
              <a:t>的</a:t>
            </a:r>
            <a:r>
              <a:rPr kumimoji="1" lang="zh-CN" altLang="en-US" sz="2200" b="1" dirty="0" smtClean="0">
                <a:latin typeface="黑体" pitchFamily="49" charset="-122"/>
                <a:ea typeface="黑体" pitchFamily="49" charset="-122"/>
              </a:rPr>
              <a:t>印章。</a:t>
            </a:r>
            <a:endParaRPr kumimoji="1" lang="en-US" altLang="zh-CN" sz="2200" b="1" dirty="0"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7173" name="Picture 5" descr="C:\Users\fhy\Desktop\图书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35512" y="524669"/>
            <a:ext cx="4876800" cy="3505200"/>
          </a:xfrm>
          <a:prstGeom prst="rect">
            <a:avLst/>
          </a:prstGeom>
          <a:noFill/>
          <a:ln>
            <a:solidFill>
              <a:schemeClr val="accent3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上箭头 1"/>
          <p:cNvSpPr/>
          <p:nvPr/>
        </p:nvSpPr>
        <p:spPr>
          <a:xfrm>
            <a:off x="2698517" y="3877468"/>
            <a:ext cx="457200" cy="581009"/>
          </a:xfrm>
          <a:prstGeom prst="upArrow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CC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椭圆 2"/>
          <p:cNvSpPr/>
          <p:nvPr/>
        </p:nvSpPr>
        <p:spPr>
          <a:xfrm>
            <a:off x="3744912" y="3877468"/>
            <a:ext cx="533400" cy="442903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4430712" y="3625513"/>
            <a:ext cx="457200" cy="44290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4692195" y="3123186"/>
            <a:ext cx="457200" cy="442903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5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5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4844595" y="2810669"/>
            <a:ext cx="304800" cy="221451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5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5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页脚占位符 2"/>
          <p:cNvSpPr>
            <a:spLocks noGrp="1"/>
          </p:cNvSpPr>
          <p:nvPr>
            <p:ph type="ftr" sz="quarter" idx="4294967295"/>
          </p:nvPr>
        </p:nvSpPr>
        <p:spPr>
          <a:xfrm>
            <a:off x="8221557" y="6239669"/>
            <a:ext cx="1417107" cy="3048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1" hangingPunct="1"/>
            <a:r>
              <a:rPr lang="zh-CN" altLang="en-US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图书馆利用</a:t>
            </a:r>
          </a:p>
        </p:txBody>
      </p:sp>
    </p:spTree>
    <p:extLst>
      <p:ext uri="{BB962C8B-B14F-4D97-AF65-F5344CB8AC3E}">
        <p14:creationId xmlns:p14="http://schemas.microsoft.com/office/powerpoint/2010/main" xmlns="" val="2883257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1490" y="338137"/>
            <a:ext cx="2895600" cy="2667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92511" y="338137"/>
            <a:ext cx="2870199" cy="2667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圆角矩形 1"/>
          <p:cNvSpPr/>
          <p:nvPr/>
        </p:nvSpPr>
        <p:spPr>
          <a:xfrm>
            <a:off x="4659312" y="1212085"/>
            <a:ext cx="457200" cy="22463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左中括号 2"/>
          <p:cNvSpPr/>
          <p:nvPr/>
        </p:nvSpPr>
        <p:spPr>
          <a:xfrm>
            <a:off x="4354512" y="1972469"/>
            <a:ext cx="76200" cy="457200"/>
          </a:xfrm>
          <a:prstGeom prst="leftBracket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9712" y="3725069"/>
            <a:ext cx="2937378" cy="2581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42293" y="338137"/>
            <a:ext cx="3060655" cy="2667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圆角矩形 3"/>
          <p:cNvSpPr/>
          <p:nvPr/>
        </p:nvSpPr>
        <p:spPr>
          <a:xfrm>
            <a:off x="722892" y="4473576"/>
            <a:ext cx="228600" cy="1524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上箭头 4"/>
          <p:cNvSpPr/>
          <p:nvPr/>
        </p:nvSpPr>
        <p:spPr>
          <a:xfrm>
            <a:off x="1916112" y="4549776"/>
            <a:ext cx="152400" cy="318293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左箭头 5"/>
          <p:cNvSpPr/>
          <p:nvPr/>
        </p:nvSpPr>
        <p:spPr>
          <a:xfrm>
            <a:off x="532392" y="4947840"/>
            <a:ext cx="381000" cy="135731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92511" y="3725069"/>
            <a:ext cx="2870200" cy="2581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圆角矩形 6"/>
          <p:cNvSpPr/>
          <p:nvPr/>
        </p:nvSpPr>
        <p:spPr>
          <a:xfrm>
            <a:off x="5884048" y="5629701"/>
            <a:ext cx="304800" cy="3048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42293" y="3725069"/>
            <a:ext cx="3022418" cy="2581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圆角矩形 7"/>
          <p:cNvSpPr/>
          <p:nvPr/>
        </p:nvSpPr>
        <p:spPr>
          <a:xfrm>
            <a:off x="8621712" y="5782469"/>
            <a:ext cx="457200" cy="3810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/>
        </p:nvSpPr>
        <p:spPr>
          <a:xfrm>
            <a:off x="1154112" y="2277269"/>
            <a:ext cx="304800" cy="1524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圆角矩形 15"/>
          <p:cNvSpPr/>
          <p:nvPr/>
        </p:nvSpPr>
        <p:spPr>
          <a:xfrm>
            <a:off x="899104" y="2734469"/>
            <a:ext cx="304800" cy="1524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上箭头 9"/>
          <p:cNvSpPr/>
          <p:nvPr/>
        </p:nvSpPr>
        <p:spPr>
          <a:xfrm>
            <a:off x="5345112" y="1972469"/>
            <a:ext cx="152400" cy="38100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521620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3512" y="296069"/>
            <a:ext cx="3124200" cy="2971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92512" y="296069"/>
            <a:ext cx="3048000" cy="29717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圆角矩形 8"/>
          <p:cNvSpPr/>
          <p:nvPr/>
        </p:nvSpPr>
        <p:spPr>
          <a:xfrm>
            <a:off x="4449943" y="1972469"/>
            <a:ext cx="152400" cy="1524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47490" y="296069"/>
            <a:ext cx="2969622" cy="29717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3512" y="3610769"/>
            <a:ext cx="3124200" cy="2933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5" name="直接箭头连接符 14"/>
          <p:cNvCxnSpPr/>
          <p:nvPr/>
        </p:nvCxnSpPr>
        <p:spPr>
          <a:xfrm flipH="1" flipV="1">
            <a:off x="620712" y="4273032"/>
            <a:ext cx="762000" cy="3810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椭圆 27"/>
          <p:cNvSpPr/>
          <p:nvPr/>
        </p:nvSpPr>
        <p:spPr>
          <a:xfrm>
            <a:off x="125139" y="5153916"/>
            <a:ext cx="457200" cy="152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圆角矩形 28"/>
          <p:cNvSpPr/>
          <p:nvPr/>
        </p:nvSpPr>
        <p:spPr>
          <a:xfrm>
            <a:off x="1057773" y="4938367"/>
            <a:ext cx="1524000" cy="583497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500" b="1" dirty="0" smtClean="0">
                <a:solidFill>
                  <a:srgbClr val="002060"/>
                </a:solidFill>
                <a:latin typeface="黑体" pitchFamily="49" charset="-122"/>
                <a:ea typeface="黑体" pitchFamily="49" charset="-122"/>
              </a:rPr>
              <a:t>选择检索范围</a:t>
            </a:r>
            <a:endParaRPr lang="zh-CN" altLang="en-US" sz="1500" b="1" dirty="0">
              <a:solidFill>
                <a:srgbClr val="002060"/>
              </a:solidFill>
              <a:latin typeface="黑体" pitchFamily="49" charset="-122"/>
              <a:ea typeface="黑体" pitchFamily="49" charset="-122"/>
            </a:endParaRPr>
          </a:p>
        </p:txBody>
      </p:sp>
      <p:cxnSp>
        <p:nvCxnSpPr>
          <p:cNvPr id="30" name="直接箭头连接符 29"/>
          <p:cNvCxnSpPr/>
          <p:nvPr/>
        </p:nvCxnSpPr>
        <p:spPr>
          <a:xfrm flipH="1">
            <a:off x="524373" y="5230116"/>
            <a:ext cx="5334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/>
          <p:nvPr/>
        </p:nvCxnSpPr>
        <p:spPr>
          <a:xfrm flipV="1">
            <a:off x="524373" y="4654032"/>
            <a:ext cx="0" cy="42886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92512" y="3610769"/>
            <a:ext cx="3048000" cy="2933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44912" y="4721279"/>
            <a:ext cx="298450" cy="361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47490" y="3610769"/>
            <a:ext cx="2969622" cy="2933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3592512" y="3610769"/>
            <a:ext cx="3048000" cy="29337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tx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tx2">
                  <a:lumMod val="60000"/>
                  <a:lumOff val="40000"/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6" name="Picture 2" descr="C:\Users\fhy\Desktop\蓝色抽象书和曲调111backround-29438703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92512" y="3625687"/>
            <a:ext cx="3070537" cy="2918781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87039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图片 2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7976" y="358155"/>
            <a:ext cx="4370386" cy="274449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88804" name="AutoShape 4"/>
          <p:cNvSpPr>
            <a:spLocks noChangeArrowheads="1"/>
          </p:cNvSpPr>
          <p:nvPr/>
        </p:nvSpPr>
        <p:spPr bwMode="auto">
          <a:xfrm>
            <a:off x="1763712" y="1590820"/>
            <a:ext cx="2057400" cy="829958"/>
          </a:xfrm>
          <a:prstGeom prst="wedgeEllipseCallout">
            <a:avLst>
              <a:gd name="adj1" fmla="val -52755"/>
              <a:gd name="adj2" fmla="val 93319"/>
            </a:avLst>
          </a:prstGeom>
          <a:noFill/>
          <a:ln w="38100" algn="ctr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zh-CN" altLang="en-US" sz="1600" b="1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如果服务器中有，点击</a:t>
            </a:r>
            <a:r>
              <a:rPr lang="zh-CN" altLang="en-US" sz="1600" b="1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原文下载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30813" y="294123"/>
            <a:ext cx="4391999" cy="27444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右箭头 1"/>
          <p:cNvSpPr/>
          <p:nvPr/>
        </p:nvSpPr>
        <p:spPr>
          <a:xfrm>
            <a:off x="7326312" y="1475871"/>
            <a:ext cx="481461" cy="3810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6030912" y="2312158"/>
            <a:ext cx="1104901" cy="61784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提出申请</a:t>
            </a:r>
            <a:endParaRPr lang="zh-CN" altLang="en-US" sz="1600" b="1" dirty="0">
              <a:solidFill>
                <a:srgbClr val="FF0000"/>
              </a:solidFill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7976" y="3845139"/>
            <a:ext cx="4370386" cy="27444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30813" y="3845139"/>
            <a:ext cx="4391999" cy="27444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71787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9" name="WordArt 1027"/>
          <p:cNvSpPr>
            <a:spLocks noChangeArrowheads="1" noChangeShapeType="1" noTextEdit="1"/>
          </p:cNvSpPr>
          <p:nvPr/>
        </p:nvSpPr>
        <p:spPr bwMode="auto">
          <a:xfrm>
            <a:off x="756046" y="641301"/>
            <a:ext cx="4970065" cy="6508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370"/>
              </a:avLst>
            </a:prstTxWarp>
          </a:bodyPr>
          <a:lstStyle/>
          <a:p>
            <a:pPr algn="ctr"/>
            <a:endParaRPr lang="zh-CN" altLang="en-US" sz="3600" kern="10">
              <a:ln w="9525">
                <a:solidFill>
                  <a:srgbClr val="FFFF00"/>
                </a:solidFill>
                <a:miter lim="800000"/>
                <a:headEnd/>
                <a:tailEnd/>
              </a:ln>
              <a:solidFill>
                <a:srgbClr val="FFCC00"/>
              </a:solidFill>
              <a:latin typeface="黑体"/>
              <a:ea typeface="黑体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620712" y="621419"/>
            <a:ext cx="8991600" cy="5232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130000"/>
              </a:lnSpc>
              <a:spcBef>
                <a:spcPct val="20000"/>
              </a:spcBef>
              <a:buClr>
                <a:srgbClr val="FF3300"/>
              </a:buClr>
            </a:pPr>
            <a:r>
              <a:rPr lang="zh-CN" altLang="en-US" sz="3200" b="1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          小结</a:t>
            </a:r>
            <a:r>
              <a:rPr lang="zh-CN" altLang="en-US" sz="3200" b="1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：</a:t>
            </a:r>
            <a:r>
              <a:rPr lang="zh-CN" altLang="en-US" sz="3200" b="1" dirty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随书光盘下载过程：</a:t>
            </a:r>
            <a:endParaRPr lang="en-US" altLang="zh-CN" sz="3200" b="1" dirty="0">
              <a:solidFill>
                <a:srgbClr val="0070C0"/>
              </a:solidFill>
              <a:latin typeface="黑体" pitchFamily="49" charset="-122"/>
              <a:ea typeface="黑体" pitchFamily="49" charset="-122"/>
            </a:endParaRPr>
          </a:p>
          <a:p>
            <a:pPr marL="342900" indent="-342900" eaLnBrk="1" hangingPunct="1">
              <a:lnSpc>
                <a:spcPct val="150000"/>
              </a:lnSpc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Wingdings" pitchFamily="2" charset="2"/>
              <a:buChar char="Ø"/>
            </a:pPr>
            <a:r>
              <a:rPr lang="en-US" altLang="zh-CN" sz="2400" b="1" dirty="0">
                <a:latin typeface="黑体" pitchFamily="49" charset="-122"/>
                <a:ea typeface="黑体" pitchFamily="49" charset="-122"/>
              </a:rPr>
              <a:t>1.</a:t>
            </a:r>
            <a:r>
              <a:rPr lang="zh-CN" altLang="en-US" sz="2400" b="1" dirty="0" smtClean="0">
                <a:latin typeface="黑体" pitchFamily="49" charset="-122"/>
                <a:ea typeface="黑体" pitchFamily="49" charset="-122"/>
              </a:rPr>
              <a:t>首先，在</a:t>
            </a:r>
            <a:r>
              <a:rPr lang="zh-CN" altLang="en-US" sz="2400" b="1" dirty="0">
                <a:latin typeface="黑体" pitchFamily="49" charset="-122"/>
                <a:ea typeface="黑体" pitchFamily="49" charset="-122"/>
              </a:rPr>
              <a:t>书名页上</a:t>
            </a:r>
            <a:r>
              <a:rPr lang="zh-CN" altLang="en-US" sz="2400" b="1" dirty="0" smtClean="0">
                <a:latin typeface="黑体" pitchFamily="49" charset="-122"/>
                <a:ea typeface="黑体" pitchFamily="49" charset="-122"/>
              </a:rPr>
              <a:t>查找是否</a:t>
            </a:r>
            <a:r>
              <a:rPr lang="zh-CN" altLang="en-US" sz="2400" b="1" dirty="0">
                <a:latin typeface="黑体" pitchFamily="49" charset="-122"/>
                <a:ea typeface="黑体" pitchFamily="49" charset="-122"/>
              </a:rPr>
              <a:t>购买了这本书的</a:t>
            </a:r>
            <a:r>
              <a:rPr lang="zh-CN" altLang="en-US" sz="2400" b="1" dirty="0" smtClean="0">
                <a:latin typeface="黑体" pitchFamily="49" charset="-122"/>
                <a:ea typeface="黑体" pitchFamily="49" charset="-122"/>
              </a:rPr>
              <a:t>光盘；</a:t>
            </a:r>
            <a:endParaRPr lang="en-US" altLang="zh-CN" sz="2400" b="1" dirty="0">
              <a:latin typeface="黑体" pitchFamily="49" charset="-122"/>
              <a:ea typeface="黑体" pitchFamily="49" charset="-122"/>
            </a:endParaRPr>
          </a:p>
          <a:p>
            <a:pPr marL="342900" indent="-342900" eaLnBrk="1" hangingPunct="1">
              <a:lnSpc>
                <a:spcPct val="150000"/>
              </a:lnSpc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Wingdings" pitchFamily="2" charset="2"/>
              <a:buChar char="Ø"/>
            </a:pPr>
            <a:r>
              <a:rPr lang="en-US" altLang="zh-CN" sz="2400" b="1" dirty="0">
                <a:latin typeface="黑体" pitchFamily="49" charset="-122"/>
                <a:ea typeface="黑体" pitchFamily="49" charset="-122"/>
              </a:rPr>
              <a:t>2.</a:t>
            </a:r>
            <a:r>
              <a:rPr lang="zh-CN" altLang="en-US" sz="2400" b="1" dirty="0">
                <a:latin typeface="黑体" pitchFamily="49" charset="-122"/>
                <a:ea typeface="黑体" pitchFamily="49" charset="-122"/>
              </a:rPr>
              <a:t>如果有购买，我们点击图书馆主页上的“随书光盘下载”，就</a:t>
            </a:r>
            <a:r>
              <a:rPr lang="zh-CN" altLang="en-US" sz="2400" b="1" dirty="0" smtClean="0">
                <a:latin typeface="黑体" pitchFamily="49" charset="-122"/>
                <a:ea typeface="黑体" pitchFamily="49" charset="-122"/>
              </a:rPr>
              <a:t>用“新</a:t>
            </a:r>
            <a:r>
              <a:rPr lang="zh-CN" altLang="en-US" sz="2400" b="1" dirty="0">
                <a:latin typeface="黑体" pitchFamily="49" charset="-122"/>
                <a:ea typeface="黑体" pitchFamily="49" charset="-122"/>
              </a:rPr>
              <a:t>盘随书光盘系统和清华同方随书光盘</a:t>
            </a:r>
            <a:r>
              <a:rPr lang="zh-CN" altLang="en-US" sz="2400" b="1" dirty="0" smtClean="0">
                <a:latin typeface="黑体" pitchFamily="49" charset="-122"/>
                <a:ea typeface="黑体" pitchFamily="49" charset="-122"/>
              </a:rPr>
              <a:t>平台”两</a:t>
            </a:r>
            <a:r>
              <a:rPr lang="zh-CN" altLang="en-US" sz="2400" b="1" dirty="0">
                <a:latin typeface="黑体" pitchFamily="49" charset="-122"/>
                <a:ea typeface="黑体" pitchFamily="49" charset="-122"/>
              </a:rPr>
              <a:t>个光</a:t>
            </a:r>
            <a:r>
              <a:rPr lang="zh-CN" altLang="en-US" sz="2400" b="1" dirty="0" smtClean="0">
                <a:latin typeface="黑体" pitchFamily="49" charset="-122"/>
                <a:ea typeface="黑体" pitchFamily="49" charset="-122"/>
              </a:rPr>
              <a:t>盘库查找；</a:t>
            </a:r>
            <a:endParaRPr lang="en-US" altLang="zh-CN" sz="2400" b="1" dirty="0">
              <a:latin typeface="黑体" pitchFamily="49" charset="-122"/>
              <a:ea typeface="黑体" pitchFamily="49" charset="-122"/>
            </a:endParaRP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Wingdings" pitchFamily="2" charset="2"/>
              <a:buChar char="Ø"/>
            </a:pPr>
            <a:r>
              <a:rPr lang="zh-CN" altLang="en-US" sz="2400" b="1" dirty="0">
                <a:latin typeface="黑体" pitchFamily="49" charset="-122"/>
                <a:ea typeface="黑体" pitchFamily="49" charset="-122"/>
              </a:rPr>
              <a:t>如果有</a:t>
            </a:r>
            <a:r>
              <a:rPr lang="zh-CN" altLang="en-US" sz="2400" b="1" dirty="0" smtClean="0">
                <a:latin typeface="黑体" pitchFamily="49" charset="-122"/>
                <a:ea typeface="黑体" pitchFamily="49" charset="-122"/>
              </a:rPr>
              <a:t>，请下载；没有，</a:t>
            </a:r>
            <a:r>
              <a:rPr lang="zh-CN" altLang="en-US" sz="2400" b="1" dirty="0" smtClean="0">
                <a:latin typeface="黑体" pitchFamily="49" charset="-122"/>
                <a:ea typeface="黑体" pitchFamily="49" charset="-122"/>
                <a:hlinkClick r:id="rId2"/>
              </a:rPr>
              <a:t>请利用</a:t>
            </a:r>
            <a:r>
              <a:rPr lang="en-US" altLang="zh-CN" sz="2400" b="1" dirty="0" smtClean="0">
                <a:latin typeface="黑体" pitchFamily="49" charset="-122"/>
                <a:ea typeface="黑体" pitchFamily="49" charset="-122"/>
                <a:hlinkClick r:id="rId2"/>
              </a:rPr>
              <a:t>libdisk@163.com</a:t>
            </a:r>
            <a:r>
              <a:rPr lang="en-US" altLang="zh-CN" sz="2400" b="1" dirty="0" smtClean="0">
                <a:latin typeface="黑体" pitchFamily="49" charset="-122"/>
                <a:ea typeface="黑体" pitchFamily="49" charset="-122"/>
              </a:rPr>
              <a:t> </a:t>
            </a:r>
            <a:r>
              <a:rPr lang="zh-CN" altLang="en-US" sz="2400" b="1" dirty="0" smtClean="0">
                <a:latin typeface="黑体" pitchFamily="49" charset="-122"/>
                <a:ea typeface="黑体" pitchFamily="49" charset="-122"/>
              </a:rPr>
              <a:t>这个</a:t>
            </a:r>
            <a:r>
              <a:rPr lang="zh-CN" altLang="en-US" sz="2400" b="1" dirty="0">
                <a:latin typeface="黑体" pitchFamily="49" charset="-122"/>
                <a:ea typeface="黑体" pitchFamily="49" charset="-122"/>
              </a:rPr>
              <a:t>信箱，</a:t>
            </a:r>
            <a:r>
              <a:rPr lang="zh-CN" altLang="en-US" sz="2400" b="1" dirty="0" smtClean="0">
                <a:latin typeface="黑体" pitchFamily="49" charset="-122"/>
                <a:ea typeface="黑体" pitchFamily="49" charset="-122"/>
              </a:rPr>
              <a:t>填写好书名、索书号和工作人员取得联系。</a:t>
            </a:r>
            <a:r>
              <a:rPr lang="en-US" altLang="zh-CN" sz="2400" b="1" dirty="0" smtClean="0">
                <a:latin typeface="黑体" pitchFamily="49" charset="-122"/>
                <a:ea typeface="黑体" pitchFamily="49" charset="-122"/>
              </a:rPr>
              <a:t>2-3</a:t>
            </a:r>
            <a:r>
              <a:rPr lang="zh-CN" altLang="en-US" sz="2400" b="1" dirty="0" smtClean="0">
                <a:latin typeface="黑体" pitchFamily="49" charset="-122"/>
                <a:ea typeface="黑体" pitchFamily="49" charset="-122"/>
              </a:rPr>
              <a:t>个工作日收到回复后，读者一周内请携带</a:t>
            </a:r>
            <a:r>
              <a:rPr lang="en-US" altLang="zh-CN" sz="2400" b="1" dirty="0" smtClean="0">
                <a:latin typeface="黑体" pitchFamily="49" charset="-122"/>
                <a:ea typeface="黑体" pitchFamily="49" charset="-122"/>
              </a:rPr>
              <a:t>U</a:t>
            </a:r>
            <a:r>
              <a:rPr lang="zh-CN" altLang="en-US" sz="2400" b="1" dirty="0" smtClean="0">
                <a:latin typeface="黑体" pitchFamily="49" charset="-122"/>
                <a:ea typeface="黑体" pitchFamily="49" charset="-122"/>
              </a:rPr>
              <a:t>盘到西山教学区图书馆</a:t>
            </a:r>
            <a:r>
              <a:rPr lang="en-US" altLang="zh-CN" sz="2400" b="1" dirty="0" smtClean="0">
                <a:latin typeface="黑体" pitchFamily="49" charset="-122"/>
                <a:ea typeface="黑体" pitchFamily="49" charset="-122"/>
              </a:rPr>
              <a:t>606</a:t>
            </a:r>
            <a:r>
              <a:rPr lang="zh-CN" altLang="en-US" sz="2400" b="1" dirty="0" smtClean="0">
                <a:latin typeface="黑体" pitchFamily="49" charset="-122"/>
                <a:ea typeface="黑体" pitchFamily="49" charset="-122"/>
              </a:rPr>
              <a:t>室复制光盘。</a:t>
            </a:r>
            <a:endParaRPr lang="zh-CN" altLang="en-US" sz="2400" b="1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5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518805" y="6163469"/>
            <a:ext cx="3225799" cy="381000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1" hangingPunct="1"/>
            <a:r>
              <a:rPr lang="zh-CN" altLang="en-US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图书馆利用</a:t>
            </a:r>
          </a:p>
        </p:txBody>
      </p:sp>
    </p:spTree>
    <p:extLst>
      <p:ext uri="{BB962C8B-B14F-4D97-AF65-F5344CB8AC3E}">
        <p14:creationId xmlns:p14="http://schemas.microsoft.com/office/powerpoint/2010/main" xmlns="" val="1664818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3000"/>
                                        <p:tgtEl>
                                          <p:spTgt spid="434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4179" grpId="0" animBg="1"/>
      <p:bldP spid="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9" name="WordArt 1027"/>
          <p:cNvSpPr>
            <a:spLocks noChangeArrowheads="1" noChangeShapeType="1" noTextEdit="1"/>
          </p:cNvSpPr>
          <p:nvPr/>
        </p:nvSpPr>
        <p:spPr bwMode="auto">
          <a:xfrm>
            <a:off x="756046" y="641301"/>
            <a:ext cx="4970065" cy="6508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370"/>
              </a:avLst>
            </a:prstTxWarp>
          </a:bodyPr>
          <a:lstStyle/>
          <a:p>
            <a:pPr algn="ctr"/>
            <a:endParaRPr lang="zh-CN" altLang="en-US" sz="3600" kern="10">
              <a:ln w="9525">
                <a:solidFill>
                  <a:srgbClr val="FFFF00"/>
                </a:solidFill>
                <a:miter lim="800000"/>
                <a:headEnd/>
                <a:tailEnd/>
              </a:ln>
              <a:solidFill>
                <a:srgbClr val="FFCC00"/>
              </a:solidFill>
              <a:latin typeface="黑体"/>
              <a:ea typeface="黑体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518760" y="326849"/>
            <a:ext cx="8484526" cy="959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zh-CN" altLang="en-US" sz="32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如何办理文献复印</a:t>
            </a:r>
            <a:endParaRPr lang="zh-CN" altLang="en-US" sz="3200" b="1" dirty="0">
              <a:solidFill>
                <a:srgbClr val="0070C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986038" y="1515269"/>
            <a:ext cx="8017248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57200" indent="-457200" eaLnBrk="1" hangingPunct="1">
              <a:lnSpc>
                <a:spcPct val="200000"/>
              </a:lnSpc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Wingdings" pitchFamily="2" charset="2"/>
              <a:buChar char="Ø"/>
            </a:pPr>
            <a:r>
              <a:rPr lang="zh-CN" altLang="en-US" sz="2600" b="1" dirty="0" smtClean="0">
                <a:latin typeface="黑体" pitchFamily="49" charset="-122"/>
                <a:ea typeface="黑体" pitchFamily="49" charset="-122"/>
              </a:rPr>
              <a:t>西山教学区图书馆</a:t>
            </a:r>
            <a:r>
              <a:rPr lang="en-US" altLang="zh-CN" sz="2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1</a:t>
            </a:r>
            <a:r>
              <a:rPr lang="zh-CN" altLang="en-US" sz="2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楼</a:t>
            </a:r>
            <a:r>
              <a:rPr lang="en-US" altLang="zh-CN" sz="2600" b="1" dirty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106</a:t>
            </a:r>
            <a:r>
              <a:rPr lang="zh-CN" altLang="en-US" sz="2600" b="1" dirty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室</a:t>
            </a:r>
            <a:r>
              <a:rPr lang="zh-CN" altLang="en-US" sz="2600" b="1" dirty="0">
                <a:latin typeface="黑体" pitchFamily="49" charset="-122"/>
                <a:ea typeface="黑体" pitchFamily="49" charset="-122"/>
              </a:rPr>
              <a:t>、</a:t>
            </a:r>
            <a:r>
              <a:rPr lang="zh-CN" altLang="en-US" sz="2600" b="1" dirty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东</a:t>
            </a:r>
            <a:r>
              <a:rPr lang="zh-CN" altLang="en-US" sz="2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山教学区图书馆</a:t>
            </a:r>
            <a:r>
              <a:rPr lang="zh-CN" altLang="en-US" sz="2600" b="1" dirty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后</a:t>
            </a:r>
            <a:r>
              <a:rPr lang="en-US" altLang="zh-CN" sz="2600" b="1" dirty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1</a:t>
            </a:r>
            <a:r>
              <a:rPr lang="zh-CN" altLang="en-US" sz="2600" b="1" dirty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楼西侧</a:t>
            </a:r>
            <a:r>
              <a:rPr lang="zh-CN" altLang="en-US" sz="2600" b="1" dirty="0">
                <a:latin typeface="黑体" pitchFamily="49" charset="-122"/>
                <a:ea typeface="黑体" pitchFamily="49" charset="-122"/>
              </a:rPr>
              <a:t>设有文献复印</a:t>
            </a:r>
            <a:r>
              <a:rPr lang="zh-CN" altLang="en-US" sz="2600" b="1" dirty="0" smtClean="0">
                <a:latin typeface="黑体" pitchFamily="49" charset="-122"/>
                <a:ea typeface="黑体" pitchFamily="49" charset="-122"/>
              </a:rPr>
              <a:t>中心。</a:t>
            </a:r>
            <a:endParaRPr lang="en-US" altLang="zh-CN" sz="2600" b="1" dirty="0" smtClean="0">
              <a:latin typeface="黑体" pitchFamily="49" charset="-122"/>
              <a:ea typeface="黑体" pitchFamily="49" charset="-122"/>
            </a:endParaRPr>
          </a:p>
          <a:p>
            <a:pPr marL="457200" indent="-457200" eaLnBrk="1" hangingPunct="1">
              <a:lnSpc>
                <a:spcPct val="200000"/>
              </a:lnSpc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Wingdings" pitchFamily="2" charset="2"/>
              <a:buChar char="Ø"/>
            </a:pPr>
            <a:r>
              <a:rPr lang="zh-CN" altLang="en-US" sz="2600" b="1" dirty="0" smtClean="0">
                <a:latin typeface="黑体" pitchFamily="49" charset="-122"/>
                <a:ea typeface="黑体" pitchFamily="49" charset="-122"/>
              </a:rPr>
              <a:t>如</a:t>
            </a:r>
            <a:r>
              <a:rPr lang="zh-CN" altLang="en-US" sz="2600" b="1" dirty="0">
                <a:latin typeface="黑体" pitchFamily="49" charset="-122"/>
                <a:ea typeface="黑体" pitchFamily="49" charset="-122"/>
              </a:rPr>
              <a:t>需</a:t>
            </a:r>
            <a:r>
              <a:rPr lang="zh-CN" altLang="en-US" sz="2600" b="1" dirty="0" smtClean="0">
                <a:latin typeface="黑体" pitchFamily="49" charset="-122"/>
                <a:ea typeface="黑体" pitchFamily="49" charset="-122"/>
              </a:rPr>
              <a:t>复印图书馆阅览室</a:t>
            </a:r>
            <a:r>
              <a:rPr lang="zh-CN" altLang="en-US" sz="2600" b="1" dirty="0">
                <a:latin typeface="黑体" pitchFamily="49" charset="-122"/>
                <a:ea typeface="黑体" pitchFamily="49" charset="-122"/>
              </a:rPr>
              <a:t>的图书、期刊，请在</a:t>
            </a:r>
            <a:r>
              <a:rPr lang="zh-CN" altLang="en-US" sz="2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各楼层入口处</a:t>
            </a:r>
            <a:r>
              <a:rPr lang="zh-CN" altLang="en-US" sz="2600" b="1" dirty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办理复印</a:t>
            </a:r>
            <a:r>
              <a:rPr lang="zh-CN" altLang="en-US" sz="2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手续，</a:t>
            </a:r>
            <a:r>
              <a:rPr lang="zh-CN" altLang="en-US" sz="2600" b="1" dirty="0" smtClean="0">
                <a:latin typeface="黑体" pitchFamily="49" charset="-122"/>
                <a:ea typeface="黑体" pitchFamily="49" charset="-122"/>
              </a:rPr>
              <a:t>再</a:t>
            </a:r>
            <a:r>
              <a:rPr lang="zh-CN" altLang="en-US" sz="2600" b="1" dirty="0">
                <a:latin typeface="黑体" pitchFamily="49" charset="-122"/>
                <a:ea typeface="黑体" pitchFamily="49" charset="-122"/>
              </a:rPr>
              <a:t>到复印中心</a:t>
            </a:r>
            <a:r>
              <a:rPr lang="zh-CN" altLang="en-US" sz="2600" b="1" dirty="0" smtClean="0">
                <a:latin typeface="黑体" pitchFamily="49" charset="-122"/>
                <a:ea typeface="黑体" pitchFamily="49" charset="-122"/>
              </a:rPr>
              <a:t>复印文献。</a:t>
            </a:r>
            <a:endParaRPr lang="zh-CN" altLang="en-US" sz="2600" b="1" dirty="0">
              <a:latin typeface="黑体" pitchFamily="49" charset="-122"/>
              <a:ea typeface="黑体" pitchFamily="49" charset="-122"/>
            </a:endParaRPr>
          </a:p>
          <a:p>
            <a:pPr marL="457200" indent="-457200" eaLnBrk="1" hangingPunct="1">
              <a:lnSpc>
                <a:spcPct val="200000"/>
              </a:lnSpc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Wingdings" pitchFamily="2" charset="2"/>
              <a:buChar char="Ø"/>
            </a:pPr>
            <a:r>
              <a:rPr lang="zh-CN" altLang="en-US" sz="2600" b="1" dirty="0">
                <a:latin typeface="黑体" pitchFamily="49" charset="-122"/>
                <a:ea typeface="黑体" pitchFamily="49" charset="-122"/>
              </a:rPr>
              <a:t>个人</a:t>
            </a:r>
            <a:r>
              <a:rPr lang="zh-CN" altLang="en-US" sz="2600" b="1" dirty="0" smtClean="0">
                <a:latin typeface="黑体" pitchFamily="49" charset="-122"/>
                <a:ea typeface="黑体" pitchFamily="49" charset="-122"/>
              </a:rPr>
              <a:t>文献可</a:t>
            </a:r>
            <a:r>
              <a:rPr lang="zh-CN" altLang="en-US" sz="2600" b="1" dirty="0">
                <a:latin typeface="黑体" pitchFamily="49" charset="-122"/>
                <a:ea typeface="黑体" pitchFamily="49" charset="-122"/>
              </a:rPr>
              <a:t>直接</a:t>
            </a:r>
            <a:r>
              <a:rPr lang="zh-CN" altLang="en-US" sz="2600" b="1" dirty="0" smtClean="0">
                <a:latin typeface="黑体" pitchFamily="49" charset="-122"/>
                <a:ea typeface="黑体" pitchFamily="49" charset="-122"/>
              </a:rPr>
              <a:t>到各复印</a:t>
            </a:r>
            <a:r>
              <a:rPr lang="zh-CN" altLang="en-US" sz="2600" b="1" dirty="0">
                <a:latin typeface="黑体" pitchFamily="49" charset="-122"/>
                <a:ea typeface="黑体" pitchFamily="49" charset="-122"/>
              </a:rPr>
              <a:t>中心办理</a:t>
            </a:r>
            <a:r>
              <a:rPr lang="zh-CN" altLang="en-US" sz="2600" b="1" dirty="0" smtClean="0">
                <a:latin typeface="黑体" pitchFamily="49" charset="-122"/>
                <a:ea typeface="黑体" pitchFamily="49" charset="-122"/>
              </a:rPr>
              <a:t>复印业务。</a:t>
            </a:r>
            <a:endParaRPr lang="zh-CN" altLang="en-US" sz="2600" b="1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7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518805" y="6163469"/>
            <a:ext cx="3225799" cy="381000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1" hangingPunct="1"/>
            <a:r>
              <a:rPr lang="zh-CN" altLang="en-US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图书馆利用</a:t>
            </a:r>
          </a:p>
        </p:txBody>
      </p:sp>
    </p:spTree>
    <p:extLst>
      <p:ext uri="{BB962C8B-B14F-4D97-AF65-F5344CB8AC3E}">
        <p14:creationId xmlns:p14="http://schemas.microsoft.com/office/powerpoint/2010/main" xmlns="" val="658496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8" name="WordArt 1026"/>
          <p:cNvSpPr>
            <a:spLocks noChangeArrowheads="1" noChangeShapeType="1" noTextEdit="1"/>
          </p:cNvSpPr>
          <p:nvPr/>
        </p:nvSpPr>
        <p:spPr bwMode="auto">
          <a:xfrm>
            <a:off x="1260078" y="3777759"/>
            <a:ext cx="8484526" cy="136810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zh-CN" altLang="en-US" sz="4000" b="1" kern="10">
              <a:ln w="9525">
                <a:solidFill>
                  <a:srgbClr val="00FFFF"/>
                </a:solidFill>
                <a:miter lim="800000"/>
                <a:headEnd/>
                <a:tailEnd/>
              </a:ln>
              <a:solidFill>
                <a:srgbClr val="33CCCC"/>
              </a:solidFill>
              <a:latin typeface="黑体"/>
              <a:ea typeface="黑体"/>
            </a:endParaRPr>
          </a:p>
        </p:txBody>
      </p:sp>
      <p:sp>
        <p:nvSpPr>
          <p:cNvPr id="434179" name="WordArt 1027"/>
          <p:cNvSpPr>
            <a:spLocks noChangeArrowheads="1" noChangeShapeType="1" noTextEdit="1"/>
          </p:cNvSpPr>
          <p:nvPr/>
        </p:nvSpPr>
        <p:spPr bwMode="auto">
          <a:xfrm>
            <a:off x="756047" y="641301"/>
            <a:ext cx="4048002" cy="6508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370"/>
              </a:avLst>
            </a:prstTxWarp>
          </a:bodyPr>
          <a:lstStyle/>
          <a:p>
            <a:pPr algn="ctr"/>
            <a:endParaRPr lang="zh-CN" altLang="en-US" sz="3600" kern="10">
              <a:ln w="9525">
                <a:solidFill>
                  <a:srgbClr val="FFFF00"/>
                </a:solidFill>
                <a:miter lim="800000"/>
                <a:headEnd/>
                <a:tailEnd/>
              </a:ln>
              <a:solidFill>
                <a:srgbClr val="FFCC00"/>
              </a:solidFill>
              <a:latin typeface="黑体"/>
              <a:ea typeface="黑体"/>
            </a:endParaRPr>
          </a:p>
        </p:txBody>
      </p:sp>
      <p:sp>
        <p:nvSpPr>
          <p:cNvPr id="6" name="Rectangle 43"/>
          <p:cNvSpPr>
            <a:spLocks noChangeArrowheads="1"/>
          </p:cNvSpPr>
          <p:nvPr/>
        </p:nvSpPr>
        <p:spPr bwMode="auto">
          <a:xfrm>
            <a:off x="959760" y="19096"/>
            <a:ext cx="8017247" cy="1140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zh-CN" altLang="en-US" sz="32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如何预约图书</a:t>
            </a:r>
            <a:endParaRPr lang="en-US" altLang="zh-CN" sz="3200" b="1" dirty="0">
              <a:solidFill>
                <a:srgbClr val="0070C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7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518805" y="6163469"/>
            <a:ext cx="3225799" cy="381000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1" hangingPunct="1"/>
            <a:r>
              <a:rPr lang="zh-CN" altLang="en-US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图书馆利用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9112" y="1308717"/>
            <a:ext cx="6324600" cy="5109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7935912" y="5932837"/>
            <a:ext cx="685800" cy="3048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extBox 8"/>
          <p:cNvSpPr txBox="1"/>
          <p:nvPr/>
        </p:nvSpPr>
        <p:spPr>
          <a:xfrm>
            <a:off x="844122" y="491311"/>
            <a:ext cx="800219" cy="300039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000" b="1" dirty="0" smtClean="0"/>
              <a:t>进入图书馆主页，点击“我的图书馆”</a:t>
            </a:r>
            <a:r>
              <a:rPr lang="zh-CN" altLang="en-US" dirty="0" smtClean="0"/>
              <a:t>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2524423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8" name="WordArt 1026"/>
          <p:cNvSpPr>
            <a:spLocks noChangeArrowheads="1" noChangeShapeType="1" noTextEdit="1"/>
          </p:cNvSpPr>
          <p:nvPr/>
        </p:nvSpPr>
        <p:spPr bwMode="auto">
          <a:xfrm>
            <a:off x="1260078" y="3777759"/>
            <a:ext cx="8484526" cy="136810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zh-CN" altLang="en-US" sz="4000" b="1" kern="10">
              <a:ln w="9525">
                <a:solidFill>
                  <a:srgbClr val="00FFFF"/>
                </a:solidFill>
                <a:miter lim="800000"/>
                <a:headEnd/>
                <a:tailEnd/>
              </a:ln>
              <a:solidFill>
                <a:srgbClr val="33CCCC"/>
              </a:solidFill>
              <a:latin typeface="黑体"/>
              <a:ea typeface="黑体"/>
            </a:endParaRPr>
          </a:p>
        </p:txBody>
      </p:sp>
      <p:sp>
        <p:nvSpPr>
          <p:cNvPr id="434179" name="WordArt 1027"/>
          <p:cNvSpPr>
            <a:spLocks noChangeArrowheads="1" noChangeShapeType="1" noTextEdit="1"/>
          </p:cNvSpPr>
          <p:nvPr/>
        </p:nvSpPr>
        <p:spPr bwMode="auto">
          <a:xfrm>
            <a:off x="756047" y="641301"/>
            <a:ext cx="4048002" cy="6508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370"/>
              </a:avLst>
            </a:prstTxWarp>
          </a:bodyPr>
          <a:lstStyle/>
          <a:p>
            <a:pPr algn="ctr"/>
            <a:endParaRPr lang="zh-CN" altLang="en-US" sz="3600" kern="10">
              <a:ln w="9525">
                <a:solidFill>
                  <a:srgbClr val="FFFF00"/>
                </a:solidFill>
                <a:miter lim="800000"/>
                <a:headEnd/>
                <a:tailEnd/>
              </a:ln>
              <a:solidFill>
                <a:srgbClr val="FFCC00"/>
              </a:solidFill>
              <a:latin typeface="黑体"/>
              <a:ea typeface="黑体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4512" y="2131166"/>
            <a:ext cx="3886200" cy="424731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矩形 7"/>
          <p:cNvSpPr/>
          <p:nvPr/>
        </p:nvSpPr>
        <p:spPr>
          <a:xfrm>
            <a:off x="534690" y="448469"/>
            <a:ext cx="3886200" cy="115634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500" b="1" dirty="0" smtClean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进入</a:t>
            </a:r>
            <a:r>
              <a:rPr lang="zh-CN" altLang="en-US" sz="25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“数字校园”登录页面，按照说明登录</a:t>
            </a:r>
          </a:p>
        </p:txBody>
      </p:sp>
      <p:sp>
        <p:nvSpPr>
          <p:cNvPr id="9" name="矩形 8"/>
          <p:cNvSpPr/>
          <p:nvPr/>
        </p:nvSpPr>
        <p:spPr>
          <a:xfrm>
            <a:off x="5469910" y="448469"/>
            <a:ext cx="3957571" cy="115634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500" b="1" dirty="0" smtClean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进入</a:t>
            </a:r>
            <a:r>
              <a:rPr lang="zh-CN" altLang="en-US" sz="25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个人信息页面后，填写并完善“个人设置”</a:t>
            </a:r>
          </a:p>
        </p:txBody>
      </p:sp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5502341" y="2131166"/>
            <a:ext cx="3960309" cy="4247317"/>
          </a:xfrm>
          <a:prstGeom prst="rect">
            <a:avLst/>
          </a:prstGeom>
          <a:noFill/>
          <a:ln w="1270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ea"/>
              <a:buAutoNum type="circleNumDbPlain"/>
              <a:tabLst/>
            </a:pPr>
            <a:r>
              <a:rPr kumimoji="0" lang="zh-CN" altLang="zh-CN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宋体" charset="-122"/>
              </a:rPr>
              <a:t>最重要的是：先</a:t>
            </a:r>
            <a:r>
              <a:rPr kumimoji="0" lang="zh-CN" altLang="zh-CN" sz="2000" i="0" u="none" strike="noStrike" cap="none" normalizeH="0" baseline="0" dirty="0" smtClean="0">
                <a:ln>
                  <a:noFill/>
                </a:ln>
                <a:solidFill>
                  <a:srgbClr val="CE00FF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宋体" charset="-122"/>
              </a:rPr>
              <a:t>填写“我的电子邮件”</a:t>
            </a:r>
            <a:r>
              <a:rPr kumimoji="0" lang="zh-CN" altLang="zh-CN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宋体" charset="-122"/>
              </a:rPr>
              <a:t>，再</a:t>
            </a:r>
            <a:r>
              <a:rPr kumimoji="0" lang="zh-CN" altLang="zh-CN" sz="2000" i="0" u="none" strike="noStrike" cap="none" normalizeH="0" baseline="0" dirty="0" smtClean="0">
                <a:ln>
                  <a:noFill/>
                </a:ln>
                <a:solidFill>
                  <a:srgbClr val="CE00FF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宋体" charset="-122"/>
              </a:rPr>
              <a:t>点击“更新”</a:t>
            </a:r>
            <a:r>
              <a:rPr kumimoji="0" lang="zh-CN" altLang="zh-CN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宋体" charset="-122"/>
              </a:rPr>
              <a:t>进行</a:t>
            </a:r>
            <a:r>
              <a:rPr kumimoji="0" lang="zh-CN" altLang="zh-CN" sz="2000" i="0" u="none" strike="noStrike" cap="none" normalizeH="0" baseline="0" dirty="0" smtClean="0">
                <a:ln>
                  <a:noFill/>
                </a:ln>
                <a:solidFill>
                  <a:srgbClr val="CE00FF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宋体" charset="-122"/>
              </a:rPr>
              <a:t>更新保存</a:t>
            </a:r>
            <a:r>
              <a:rPr kumimoji="0" lang="zh-CN" altLang="zh-CN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宋体" charset="-122"/>
              </a:rPr>
              <a:t>。  </a:t>
            </a:r>
          </a:p>
          <a:p>
            <a:pPr marL="457200" marR="0" lvl="0" indent="-4572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ea"/>
              <a:buAutoNum type="circleNumDbPlain"/>
              <a:tabLst/>
            </a:pPr>
            <a:r>
              <a:rPr kumimoji="0" lang="zh-CN" altLang="zh-CN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宋体" charset="-122"/>
              </a:rPr>
              <a:t>填写电子邮件的好处有很多：每次预约成功后，一旦外借的图书被归还，系统会按照排队顺序发送邮件通知给你。  </a:t>
            </a:r>
          </a:p>
          <a:p>
            <a:pPr marL="457200" marR="0" lvl="0" indent="-4572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ea"/>
              <a:buAutoNum type="circleNumDbPlain"/>
              <a:tabLst/>
            </a:pPr>
            <a:r>
              <a:rPr kumimoji="0" lang="zh-CN" altLang="zh-CN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宋体" charset="-122"/>
              </a:rPr>
              <a:t>除此之外，还会收到图书到期和过期的提醒邮件。</a:t>
            </a:r>
          </a:p>
        </p:txBody>
      </p:sp>
    </p:spTree>
    <p:extLst>
      <p:ext uri="{BB962C8B-B14F-4D97-AF65-F5344CB8AC3E}">
        <p14:creationId xmlns:p14="http://schemas.microsoft.com/office/powerpoint/2010/main" xmlns="" val="3459005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8" name="WordArt 1026"/>
          <p:cNvSpPr>
            <a:spLocks noChangeArrowheads="1" noChangeShapeType="1" noTextEdit="1"/>
          </p:cNvSpPr>
          <p:nvPr/>
        </p:nvSpPr>
        <p:spPr bwMode="auto">
          <a:xfrm>
            <a:off x="1260078" y="4417847"/>
            <a:ext cx="8484526" cy="136810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zh-CN" altLang="en-US" sz="4000" b="1" kern="10">
              <a:ln w="9525">
                <a:solidFill>
                  <a:srgbClr val="00FFFF"/>
                </a:solidFill>
                <a:miter lim="800000"/>
                <a:headEnd/>
                <a:tailEnd/>
              </a:ln>
              <a:solidFill>
                <a:srgbClr val="33CCCC"/>
              </a:solidFill>
              <a:latin typeface="黑体"/>
              <a:ea typeface="黑体"/>
            </a:endParaRPr>
          </a:p>
        </p:txBody>
      </p:sp>
      <p:sp>
        <p:nvSpPr>
          <p:cNvPr id="434179" name="WordArt 1027"/>
          <p:cNvSpPr>
            <a:spLocks noChangeArrowheads="1" noChangeShapeType="1" noTextEdit="1"/>
          </p:cNvSpPr>
          <p:nvPr/>
        </p:nvSpPr>
        <p:spPr bwMode="auto">
          <a:xfrm>
            <a:off x="756047" y="641301"/>
            <a:ext cx="4048002" cy="6508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370"/>
              </a:avLst>
            </a:prstTxWarp>
          </a:bodyPr>
          <a:lstStyle/>
          <a:p>
            <a:pPr algn="ctr"/>
            <a:endParaRPr lang="zh-CN" altLang="en-US" sz="3600" kern="10">
              <a:ln w="9525">
                <a:solidFill>
                  <a:srgbClr val="FFFF00"/>
                </a:solidFill>
                <a:miter lim="800000"/>
                <a:headEnd/>
                <a:tailEnd/>
              </a:ln>
              <a:solidFill>
                <a:srgbClr val="FFCC00"/>
              </a:solidFill>
              <a:latin typeface="黑体"/>
              <a:ea typeface="黑体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84832" y="412703"/>
            <a:ext cx="61109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开馆时间、借书与还书时间和地点</a:t>
            </a:r>
            <a:endParaRPr lang="zh-CN" altLang="en-US" sz="3000" b="1" dirty="0">
              <a:solidFill>
                <a:srgbClr val="0070C0"/>
              </a:solidFill>
              <a:latin typeface="黑体" pitchFamily="49" charset="-122"/>
              <a:ea typeface="黑体" pitchFamily="49" charset="-122"/>
            </a:endParaRPr>
          </a:p>
        </p:txBody>
      </p:sp>
      <p:graphicFrame>
        <p:nvGraphicFramePr>
          <p:cNvPr id="4" name="图示 3"/>
          <p:cNvGraphicFramePr/>
          <p:nvPr>
            <p:extLst>
              <p:ext uri="{D42A27DB-BD31-4B8C-83A1-F6EECF244321}">
                <p14:modId xmlns:p14="http://schemas.microsoft.com/office/powerpoint/2010/main" xmlns="" val="714424708"/>
              </p:ext>
            </p:extLst>
          </p:nvPr>
        </p:nvGraphicFramePr>
        <p:xfrm>
          <a:off x="689249" y="1366355"/>
          <a:ext cx="8229600" cy="4419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矩形 4"/>
          <p:cNvSpPr/>
          <p:nvPr/>
        </p:nvSpPr>
        <p:spPr>
          <a:xfrm>
            <a:off x="5040312" y="1362869"/>
            <a:ext cx="76200" cy="44230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518805" y="6163469"/>
            <a:ext cx="3225799" cy="381000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1" hangingPunct="1"/>
            <a:r>
              <a:rPr lang="zh-CN" altLang="en-US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图书馆利用</a:t>
            </a:r>
          </a:p>
        </p:txBody>
      </p:sp>
    </p:spTree>
    <p:extLst>
      <p:ext uri="{BB962C8B-B14F-4D97-AF65-F5344CB8AC3E}">
        <p14:creationId xmlns:p14="http://schemas.microsoft.com/office/powerpoint/2010/main" xmlns="" val="1955111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8" name="WordArt 1026"/>
          <p:cNvSpPr>
            <a:spLocks noChangeArrowheads="1" noChangeShapeType="1" noTextEdit="1"/>
          </p:cNvSpPr>
          <p:nvPr/>
        </p:nvSpPr>
        <p:spPr bwMode="auto">
          <a:xfrm>
            <a:off x="1260078" y="3777759"/>
            <a:ext cx="8484526" cy="136810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zh-CN" altLang="en-US" sz="4000" b="1" kern="10">
              <a:ln w="9525">
                <a:solidFill>
                  <a:srgbClr val="00FFFF"/>
                </a:solidFill>
                <a:miter lim="800000"/>
                <a:headEnd/>
                <a:tailEnd/>
              </a:ln>
              <a:solidFill>
                <a:srgbClr val="33CCCC"/>
              </a:solidFill>
              <a:latin typeface="黑体"/>
              <a:ea typeface="黑体"/>
            </a:endParaRPr>
          </a:p>
        </p:txBody>
      </p:sp>
      <p:sp>
        <p:nvSpPr>
          <p:cNvPr id="434179" name="WordArt 1027"/>
          <p:cNvSpPr>
            <a:spLocks noChangeArrowheads="1" noChangeShapeType="1" noTextEdit="1"/>
          </p:cNvSpPr>
          <p:nvPr/>
        </p:nvSpPr>
        <p:spPr bwMode="auto">
          <a:xfrm>
            <a:off x="756047" y="641301"/>
            <a:ext cx="4048002" cy="6508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370"/>
              </a:avLst>
            </a:prstTxWarp>
          </a:bodyPr>
          <a:lstStyle/>
          <a:p>
            <a:pPr algn="ctr"/>
            <a:endParaRPr lang="zh-CN" altLang="en-US" sz="3600" kern="10">
              <a:ln w="9525">
                <a:solidFill>
                  <a:srgbClr val="FFFF00"/>
                </a:solidFill>
                <a:miter lim="800000"/>
                <a:headEnd/>
                <a:tailEnd/>
              </a:ln>
              <a:solidFill>
                <a:srgbClr val="FFCC00"/>
              </a:solidFill>
              <a:latin typeface="黑体"/>
              <a:ea typeface="黑体"/>
            </a:endParaRPr>
          </a:p>
        </p:txBody>
      </p:sp>
      <p:sp>
        <p:nvSpPr>
          <p:cNvPr id="7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523218" y="6315869"/>
            <a:ext cx="3225799" cy="381000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1" hangingPunct="1"/>
            <a:r>
              <a:rPr lang="zh-CN" altLang="en-US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图书馆利用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4512" y="219869"/>
            <a:ext cx="9067800" cy="6096000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椭圆 8"/>
          <p:cNvSpPr/>
          <p:nvPr/>
        </p:nvSpPr>
        <p:spPr>
          <a:xfrm>
            <a:off x="3250480" y="4802967"/>
            <a:ext cx="2209800" cy="68580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459005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8" name="WordArt 1026"/>
          <p:cNvSpPr>
            <a:spLocks noChangeArrowheads="1" noChangeShapeType="1" noTextEdit="1"/>
          </p:cNvSpPr>
          <p:nvPr/>
        </p:nvSpPr>
        <p:spPr bwMode="auto">
          <a:xfrm>
            <a:off x="1260078" y="3777759"/>
            <a:ext cx="8484526" cy="136810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zh-CN" altLang="en-US" sz="4000" b="1" kern="10">
              <a:ln w="9525">
                <a:solidFill>
                  <a:srgbClr val="00FFFF"/>
                </a:solidFill>
                <a:miter lim="800000"/>
                <a:headEnd/>
                <a:tailEnd/>
              </a:ln>
              <a:solidFill>
                <a:srgbClr val="33CCCC"/>
              </a:solidFill>
              <a:latin typeface="黑体"/>
              <a:ea typeface="黑体"/>
            </a:endParaRPr>
          </a:p>
        </p:txBody>
      </p:sp>
      <p:sp>
        <p:nvSpPr>
          <p:cNvPr id="434179" name="WordArt 1027"/>
          <p:cNvSpPr>
            <a:spLocks noChangeArrowheads="1" noChangeShapeType="1" noTextEdit="1"/>
          </p:cNvSpPr>
          <p:nvPr/>
        </p:nvSpPr>
        <p:spPr bwMode="auto">
          <a:xfrm>
            <a:off x="756047" y="641301"/>
            <a:ext cx="4048002" cy="6508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370"/>
              </a:avLst>
            </a:prstTxWarp>
          </a:bodyPr>
          <a:lstStyle/>
          <a:p>
            <a:pPr algn="ctr"/>
            <a:endParaRPr lang="zh-CN" altLang="en-US" sz="3600" kern="10">
              <a:ln w="9525">
                <a:solidFill>
                  <a:srgbClr val="FFFF00"/>
                </a:solidFill>
                <a:miter lim="800000"/>
                <a:headEnd/>
                <a:tailEnd/>
              </a:ln>
              <a:solidFill>
                <a:srgbClr val="FFCC00"/>
              </a:solidFill>
              <a:latin typeface="黑体"/>
              <a:ea typeface="黑体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96908" y="205560"/>
            <a:ext cx="8285385" cy="4174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50000"/>
              </a:lnSpc>
            </a:pPr>
            <a:r>
              <a:rPr lang="zh-CN" altLang="en-US" sz="3600" b="1" dirty="0" smtClean="0">
                <a:solidFill>
                  <a:srgbClr val="0070C0"/>
                </a:solidFill>
                <a:latin typeface="华文行楷" pitchFamily="2" charset="-122"/>
                <a:ea typeface="华文行楷" pitchFamily="2" charset="-122"/>
              </a:rPr>
              <a:t>温馨小提示：</a:t>
            </a:r>
            <a:endParaRPr lang="en-US" altLang="zh-CN" sz="3600" b="1" dirty="0" smtClean="0">
              <a:solidFill>
                <a:srgbClr val="0070C0"/>
              </a:solidFill>
              <a:latin typeface="华文行楷" pitchFamily="2" charset="-122"/>
              <a:ea typeface="华文行楷" pitchFamily="2" charset="-122"/>
            </a:endParaRPr>
          </a:p>
          <a:p>
            <a:pPr>
              <a:lnSpc>
                <a:spcPct val="250000"/>
              </a:lnSpc>
              <a:buFont typeface="Wingdings" pitchFamily="2" charset="2"/>
              <a:buChar char="Ø"/>
            </a:pPr>
            <a:r>
              <a:rPr lang="en-US" altLang="zh-CN" sz="2600" b="1" dirty="0" smtClean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“</a:t>
            </a:r>
            <a:r>
              <a:rPr lang="zh-CN" altLang="en-US" sz="2600" b="1" dirty="0" smtClean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个人设置</a:t>
            </a:r>
            <a:r>
              <a:rPr lang="en-US" altLang="zh-CN" sz="2600" b="1" dirty="0" smtClean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”</a:t>
            </a:r>
            <a:r>
              <a:rPr lang="zh-CN" altLang="en-US" sz="2600" b="1" dirty="0" smtClean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信息填写好后，</a:t>
            </a:r>
            <a:r>
              <a:rPr lang="zh-CN" altLang="en-US" sz="26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就可以开启预约操作了！</a:t>
            </a:r>
            <a:endParaRPr lang="en-US" altLang="zh-CN" sz="2600" b="1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250000"/>
              </a:lnSpc>
              <a:buFont typeface="Wingdings" pitchFamily="2" charset="2"/>
              <a:buChar char="Ø"/>
            </a:pPr>
            <a:r>
              <a:rPr lang="zh-CN" altLang="en-US" sz="26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网页，微信和移动图书馆</a:t>
            </a:r>
            <a:r>
              <a:rPr lang="en-US" altLang="zh-CN" sz="26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APP</a:t>
            </a:r>
            <a:r>
              <a:rPr lang="zh-CN" altLang="en-US" sz="26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三种预约途径任你选！</a:t>
            </a:r>
            <a:endParaRPr lang="en-US" altLang="zh-CN" sz="2600" b="1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US" altLang="zh-CN" dirty="0"/>
          </a:p>
          <a:p>
            <a:endParaRPr lang="zh-CN" altLang="en-US" dirty="0"/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0712" y="5145867"/>
            <a:ext cx="950874" cy="1017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29293" y="5750719"/>
            <a:ext cx="68580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04500" y="5432115"/>
            <a:ext cx="950874" cy="1017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55936" y="5621684"/>
            <a:ext cx="965200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523218" y="6315869"/>
            <a:ext cx="3225799" cy="381000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1" hangingPunct="1"/>
            <a:r>
              <a:rPr lang="zh-CN" altLang="en-US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图书馆利用</a:t>
            </a:r>
          </a:p>
        </p:txBody>
      </p:sp>
    </p:spTree>
    <p:extLst>
      <p:ext uri="{BB962C8B-B14F-4D97-AF65-F5344CB8AC3E}">
        <p14:creationId xmlns:p14="http://schemas.microsoft.com/office/powerpoint/2010/main" xmlns="" val="3459005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8" name="WordArt 1026"/>
          <p:cNvSpPr>
            <a:spLocks noChangeArrowheads="1" noChangeShapeType="1" noTextEdit="1"/>
          </p:cNvSpPr>
          <p:nvPr/>
        </p:nvSpPr>
        <p:spPr bwMode="auto">
          <a:xfrm>
            <a:off x="1260078" y="3777759"/>
            <a:ext cx="8484526" cy="136810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zh-CN" altLang="en-US" sz="4000" b="1" kern="10">
              <a:ln w="9525">
                <a:solidFill>
                  <a:srgbClr val="00FFFF"/>
                </a:solidFill>
                <a:miter lim="800000"/>
                <a:headEnd/>
                <a:tailEnd/>
              </a:ln>
              <a:solidFill>
                <a:srgbClr val="33CCCC"/>
              </a:solidFill>
              <a:latin typeface="黑体"/>
              <a:ea typeface="黑体"/>
            </a:endParaRPr>
          </a:p>
        </p:txBody>
      </p:sp>
      <p:sp>
        <p:nvSpPr>
          <p:cNvPr id="434179" name="WordArt 1027"/>
          <p:cNvSpPr>
            <a:spLocks noChangeArrowheads="1" noChangeShapeType="1" noTextEdit="1"/>
          </p:cNvSpPr>
          <p:nvPr/>
        </p:nvSpPr>
        <p:spPr bwMode="auto">
          <a:xfrm>
            <a:off x="756047" y="641301"/>
            <a:ext cx="4048002" cy="6508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370"/>
              </a:avLst>
            </a:prstTxWarp>
          </a:bodyPr>
          <a:lstStyle/>
          <a:p>
            <a:pPr algn="ctr"/>
            <a:endParaRPr lang="zh-CN" altLang="en-US" sz="3600" kern="10">
              <a:ln w="9525">
                <a:solidFill>
                  <a:srgbClr val="FFFF00"/>
                </a:solidFill>
                <a:miter lim="800000"/>
                <a:headEnd/>
                <a:tailEnd/>
              </a:ln>
              <a:solidFill>
                <a:srgbClr val="FFCC00"/>
              </a:solidFill>
              <a:latin typeface="黑体"/>
              <a:ea typeface="黑体"/>
            </a:endParaRPr>
          </a:p>
        </p:txBody>
      </p:sp>
      <p:sp>
        <p:nvSpPr>
          <p:cNvPr id="7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518805" y="6459538"/>
            <a:ext cx="3225799" cy="381000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1" hangingPunct="1"/>
            <a:r>
              <a:rPr lang="zh-CN" altLang="en-US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图书馆利用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4512" y="641301"/>
            <a:ext cx="9067800" cy="5674568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44498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8" name="WordArt 1026"/>
          <p:cNvSpPr>
            <a:spLocks noChangeArrowheads="1" noChangeShapeType="1" noTextEdit="1"/>
          </p:cNvSpPr>
          <p:nvPr/>
        </p:nvSpPr>
        <p:spPr bwMode="auto">
          <a:xfrm>
            <a:off x="1260078" y="3777759"/>
            <a:ext cx="8484526" cy="136810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zh-CN" altLang="en-US" sz="4000" b="1" kern="10">
              <a:ln w="9525">
                <a:solidFill>
                  <a:srgbClr val="00FFFF"/>
                </a:solidFill>
                <a:miter lim="800000"/>
                <a:headEnd/>
                <a:tailEnd/>
              </a:ln>
              <a:solidFill>
                <a:srgbClr val="33CCCC"/>
              </a:solidFill>
              <a:latin typeface="黑体"/>
              <a:ea typeface="黑体"/>
            </a:endParaRPr>
          </a:p>
        </p:txBody>
      </p:sp>
      <p:sp>
        <p:nvSpPr>
          <p:cNvPr id="434179" name="WordArt 1027"/>
          <p:cNvSpPr>
            <a:spLocks noChangeArrowheads="1" noChangeShapeType="1" noTextEdit="1"/>
          </p:cNvSpPr>
          <p:nvPr/>
        </p:nvSpPr>
        <p:spPr bwMode="auto">
          <a:xfrm>
            <a:off x="756047" y="641301"/>
            <a:ext cx="4048002" cy="6508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370"/>
              </a:avLst>
            </a:prstTxWarp>
          </a:bodyPr>
          <a:lstStyle/>
          <a:p>
            <a:pPr algn="ctr"/>
            <a:endParaRPr lang="zh-CN" altLang="en-US" sz="3600" kern="10">
              <a:ln w="9525">
                <a:solidFill>
                  <a:srgbClr val="FFFF00"/>
                </a:solidFill>
                <a:miter lim="800000"/>
                <a:headEnd/>
                <a:tailEnd/>
              </a:ln>
              <a:solidFill>
                <a:srgbClr val="FFCC00"/>
              </a:solidFill>
              <a:latin typeface="黑体"/>
              <a:ea typeface="黑体"/>
            </a:endParaRPr>
          </a:p>
        </p:txBody>
      </p:sp>
      <p:sp>
        <p:nvSpPr>
          <p:cNvPr id="7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518805" y="6392069"/>
            <a:ext cx="3225799" cy="381000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1" hangingPunct="1"/>
            <a:r>
              <a:rPr lang="zh-CN" altLang="en-US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图书馆利用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8312" y="296069"/>
            <a:ext cx="3810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600" b="1" dirty="0" smtClean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网页预约</a:t>
            </a:r>
            <a:endParaRPr lang="zh-CN" altLang="en-US" sz="2600" b="1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0712" y="966701"/>
            <a:ext cx="8915400" cy="5272968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59005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8" name="WordArt 1026"/>
          <p:cNvSpPr>
            <a:spLocks noChangeArrowheads="1" noChangeShapeType="1" noTextEdit="1"/>
          </p:cNvSpPr>
          <p:nvPr/>
        </p:nvSpPr>
        <p:spPr bwMode="auto">
          <a:xfrm>
            <a:off x="1260078" y="3777759"/>
            <a:ext cx="8484526" cy="1368108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zh-CN" altLang="en-US" sz="4000" b="1" kern="10">
              <a:ln w="9525">
                <a:solidFill>
                  <a:srgbClr val="00FFFF"/>
                </a:solidFill>
                <a:miter lim="800000"/>
                <a:headEnd/>
                <a:tailEnd/>
              </a:ln>
              <a:solidFill>
                <a:srgbClr val="33CCCC"/>
              </a:solidFill>
              <a:latin typeface="黑体"/>
              <a:ea typeface="黑体"/>
            </a:endParaRPr>
          </a:p>
        </p:txBody>
      </p:sp>
      <p:sp>
        <p:nvSpPr>
          <p:cNvPr id="434179" name="WordArt 1027"/>
          <p:cNvSpPr>
            <a:spLocks noChangeArrowheads="1" noChangeShapeType="1" noTextEdit="1"/>
          </p:cNvSpPr>
          <p:nvPr/>
        </p:nvSpPr>
        <p:spPr bwMode="auto">
          <a:xfrm>
            <a:off x="756047" y="641301"/>
            <a:ext cx="4048002" cy="6508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370"/>
              </a:avLst>
            </a:prstTxWarp>
          </a:bodyPr>
          <a:lstStyle/>
          <a:p>
            <a:pPr algn="ctr"/>
            <a:endParaRPr lang="zh-CN" altLang="en-US" sz="3600" kern="10">
              <a:ln w="9525">
                <a:solidFill>
                  <a:srgbClr val="FFFF00"/>
                </a:solidFill>
                <a:miter lim="800000"/>
                <a:headEnd/>
                <a:tailEnd/>
              </a:ln>
              <a:solidFill>
                <a:srgbClr val="FFCC00"/>
              </a:solidFill>
              <a:latin typeface="黑体"/>
              <a:ea typeface="黑体"/>
            </a:endParaRPr>
          </a:p>
        </p:txBody>
      </p:sp>
      <p:sp>
        <p:nvSpPr>
          <p:cNvPr id="7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564312" y="6315869"/>
            <a:ext cx="3225799" cy="381000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1" hangingPunct="1"/>
            <a:r>
              <a:rPr lang="zh-CN" altLang="en-US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图书馆利用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112" y="296069"/>
            <a:ext cx="9352492" cy="6019800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44498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8" name="WordArt 1026"/>
          <p:cNvSpPr>
            <a:spLocks noChangeArrowheads="1" noChangeShapeType="1" noTextEdit="1"/>
          </p:cNvSpPr>
          <p:nvPr/>
        </p:nvSpPr>
        <p:spPr bwMode="auto">
          <a:xfrm>
            <a:off x="1260078" y="3777759"/>
            <a:ext cx="8484526" cy="136810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zh-CN" altLang="en-US" sz="4000" b="1" kern="10">
              <a:ln w="9525">
                <a:solidFill>
                  <a:srgbClr val="00FFFF"/>
                </a:solidFill>
                <a:miter lim="800000"/>
                <a:headEnd/>
                <a:tailEnd/>
              </a:ln>
              <a:solidFill>
                <a:srgbClr val="33CCCC"/>
              </a:solidFill>
              <a:latin typeface="黑体"/>
              <a:ea typeface="黑体"/>
            </a:endParaRPr>
          </a:p>
        </p:txBody>
      </p:sp>
      <p:sp>
        <p:nvSpPr>
          <p:cNvPr id="434179" name="WordArt 1027"/>
          <p:cNvSpPr>
            <a:spLocks noChangeArrowheads="1" noChangeShapeType="1" noTextEdit="1"/>
          </p:cNvSpPr>
          <p:nvPr/>
        </p:nvSpPr>
        <p:spPr bwMode="auto">
          <a:xfrm>
            <a:off x="756047" y="641301"/>
            <a:ext cx="4048002" cy="6508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370"/>
              </a:avLst>
            </a:prstTxWarp>
          </a:bodyPr>
          <a:lstStyle/>
          <a:p>
            <a:pPr algn="ctr"/>
            <a:endParaRPr lang="zh-CN" altLang="en-US" sz="3600" kern="10">
              <a:ln w="9525">
                <a:solidFill>
                  <a:srgbClr val="FFFF00"/>
                </a:solidFill>
                <a:miter lim="800000"/>
                <a:headEnd/>
                <a:tailEnd/>
              </a:ln>
              <a:solidFill>
                <a:srgbClr val="FFCC00"/>
              </a:solidFill>
              <a:latin typeface="黑体"/>
              <a:ea typeface="黑体"/>
            </a:endParaRPr>
          </a:p>
        </p:txBody>
      </p:sp>
      <p:sp>
        <p:nvSpPr>
          <p:cNvPr id="7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518805" y="6315869"/>
            <a:ext cx="3225799" cy="381000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1" hangingPunct="1"/>
            <a:r>
              <a:rPr lang="zh-CN" altLang="en-US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图书馆利用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5912" y="372269"/>
            <a:ext cx="9525000" cy="5943600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28725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8" name="WordArt 1026"/>
          <p:cNvSpPr>
            <a:spLocks noChangeArrowheads="1" noChangeShapeType="1" noTextEdit="1"/>
          </p:cNvSpPr>
          <p:nvPr/>
        </p:nvSpPr>
        <p:spPr bwMode="auto">
          <a:xfrm>
            <a:off x="1260078" y="3777759"/>
            <a:ext cx="8484526" cy="136810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zh-CN" altLang="en-US" sz="4000" b="1" kern="10">
              <a:ln w="9525">
                <a:solidFill>
                  <a:srgbClr val="00FFFF"/>
                </a:solidFill>
                <a:miter lim="800000"/>
                <a:headEnd/>
                <a:tailEnd/>
              </a:ln>
              <a:solidFill>
                <a:srgbClr val="33CCCC"/>
              </a:solidFill>
              <a:latin typeface="黑体"/>
              <a:ea typeface="黑体"/>
            </a:endParaRPr>
          </a:p>
        </p:txBody>
      </p:sp>
      <p:sp>
        <p:nvSpPr>
          <p:cNvPr id="434179" name="WordArt 1027"/>
          <p:cNvSpPr>
            <a:spLocks noChangeArrowheads="1" noChangeShapeType="1" noTextEdit="1"/>
          </p:cNvSpPr>
          <p:nvPr/>
        </p:nvSpPr>
        <p:spPr bwMode="auto">
          <a:xfrm>
            <a:off x="756047" y="641301"/>
            <a:ext cx="4048002" cy="6508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370"/>
              </a:avLst>
            </a:prstTxWarp>
          </a:bodyPr>
          <a:lstStyle/>
          <a:p>
            <a:pPr algn="ctr"/>
            <a:endParaRPr lang="zh-CN" altLang="en-US" sz="3600" kern="10">
              <a:ln w="9525">
                <a:solidFill>
                  <a:srgbClr val="FFFF00"/>
                </a:solidFill>
                <a:miter lim="800000"/>
                <a:headEnd/>
                <a:tailEnd/>
              </a:ln>
              <a:solidFill>
                <a:srgbClr val="FFCC00"/>
              </a:solidFill>
              <a:latin typeface="黑体"/>
              <a:ea typeface="黑体"/>
            </a:endParaRPr>
          </a:p>
        </p:txBody>
      </p:sp>
      <p:sp>
        <p:nvSpPr>
          <p:cNvPr id="7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518805" y="6163469"/>
            <a:ext cx="3225799" cy="381000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1" hangingPunct="1"/>
            <a:r>
              <a:rPr lang="zh-CN" altLang="en-US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图书馆利用</a:t>
            </a:r>
          </a:p>
        </p:txBody>
      </p:sp>
      <p:sp>
        <p:nvSpPr>
          <p:cNvPr id="2" name="矩形 1"/>
          <p:cNvSpPr/>
          <p:nvPr/>
        </p:nvSpPr>
        <p:spPr>
          <a:xfrm>
            <a:off x="925512" y="553438"/>
            <a:ext cx="751403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800" b="1" dirty="0" smtClean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微</a:t>
            </a:r>
            <a:r>
              <a:rPr lang="zh-CN" altLang="en-US" sz="28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信</a:t>
            </a:r>
          </a:p>
          <a:p>
            <a:pPr>
              <a:lnSpc>
                <a:spcPct val="200000"/>
              </a:lnSpc>
            </a:pPr>
            <a:r>
              <a:rPr lang="zh-CN" altLang="en-US" sz="26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通过</a:t>
            </a:r>
            <a:r>
              <a:rPr lang="zh-CN" altLang="en-US" sz="2600" b="1" dirty="0">
                <a:latin typeface="黑体" panose="02010609060101010101" pitchFamily="49" charset="-122"/>
                <a:ea typeface="黑体" panose="02010609060101010101" pitchFamily="49" charset="-122"/>
              </a:rPr>
              <a:t>“大连海事大学图书馆”的公众号，在“资源”</a:t>
            </a:r>
            <a:r>
              <a:rPr lang="en-US" altLang="zh-CN" sz="26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---&gt;“</a:t>
            </a:r>
            <a:r>
              <a:rPr lang="zh-CN" altLang="en-US" sz="2600" b="1" dirty="0">
                <a:latin typeface="黑体" panose="02010609060101010101" pitchFamily="49" charset="-122"/>
                <a:ea typeface="黑体" panose="02010609060101010101" pitchFamily="49" charset="-122"/>
              </a:rPr>
              <a:t>我要找书”中进行“馆藏检索”，输入书名</a:t>
            </a:r>
            <a:r>
              <a:rPr lang="zh-CN" altLang="en-US" sz="26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，就有“预约”</a:t>
            </a:r>
            <a:r>
              <a:rPr lang="zh-CN" altLang="en-US" sz="2600" b="1" dirty="0">
                <a:latin typeface="黑体" panose="02010609060101010101" pitchFamily="49" charset="-122"/>
                <a:ea typeface="黑体" panose="02010609060101010101" pitchFamily="49" charset="-122"/>
              </a:rPr>
              <a:t>等你去点！ </a:t>
            </a:r>
            <a:endParaRPr lang="zh-CN" altLang="en-US" sz="2600" b="1" dirty="0"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0712" y="5145867"/>
            <a:ext cx="950874" cy="1017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2390" y="5401469"/>
            <a:ext cx="950874" cy="1017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75973" y="5157755"/>
            <a:ext cx="965200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44498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8" name="WordArt 1026"/>
          <p:cNvSpPr>
            <a:spLocks noChangeArrowheads="1" noChangeShapeType="1" noTextEdit="1"/>
          </p:cNvSpPr>
          <p:nvPr/>
        </p:nvSpPr>
        <p:spPr bwMode="auto">
          <a:xfrm>
            <a:off x="1260078" y="3777759"/>
            <a:ext cx="8484526" cy="136810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zh-CN" altLang="en-US" sz="4000" b="1" kern="10">
              <a:ln w="9525">
                <a:solidFill>
                  <a:srgbClr val="00FFFF"/>
                </a:solidFill>
                <a:miter lim="800000"/>
                <a:headEnd/>
                <a:tailEnd/>
              </a:ln>
              <a:solidFill>
                <a:srgbClr val="33CCCC"/>
              </a:solidFill>
              <a:latin typeface="黑体"/>
              <a:ea typeface="黑体"/>
            </a:endParaRPr>
          </a:p>
        </p:txBody>
      </p:sp>
      <p:sp>
        <p:nvSpPr>
          <p:cNvPr id="434179" name="WordArt 1027"/>
          <p:cNvSpPr>
            <a:spLocks noChangeArrowheads="1" noChangeShapeType="1" noTextEdit="1"/>
          </p:cNvSpPr>
          <p:nvPr/>
        </p:nvSpPr>
        <p:spPr bwMode="auto">
          <a:xfrm>
            <a:off x="756047" y="641301"/>
            <a:ext cx="4048002" cy="6508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370"/>
              </a:avLst>
            </a:prstTxWarp>
          </a:bodyPr>
          <a:lstStyle/>
          <a:p>
            <a:pPr algn="ctr"/>
            <a:endParaRPr lang="zh-CN" altLang="en-US" sz="3600" kern="10">
              <a:ln w="9525">
                <a:solidFill>
                  <a:srgbClr val="FFFF00"/>
                </a:solidFill>
                <a:miter lim="800000"/>
                <a:headEnd/>
                <a:tailEnd/>
              </a:ln>
              <a:solidFill>
                <a:srgbClr val="FFCC00"/>
              </a:solidFill>
              <a:latin typeface="黑体"/>
              <a:ea typeface="黑体"/>
            </a:endParaRPr>
          </a:p>
        </p:txBody>
      </p:sp>
      <p:sp>
        <p:nvSpPr>
          <p:cNvPr id="7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518805" y="6163469"/>
            <a:ext cx="3225799" cy="381000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1" hangingPunct="1"/>
            <a:r>
              <a:rPr lang="zh-CN" altLang="en-US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图书馆利用</a:t>
            </a:r>
          </a:p>
        </p:txBody>
      </p:sp>
      <p:sp>
        <p:nvSpPr>
          <p:cNvPr id="2" name="矩形 1"/>
          <p:cNvSpPr/>
          <p:nvPr/>
        </p:nvSpPr>
        <p:spPr>
          <a:xfrm>
            <a:off x="849312" y="553438"/>
            <a:ext cx="7514034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zh-CN" altLang="en-US" sz="28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移动图书馆</a:t>
            </a:r>
            <a:r>
              <a:rPr lang="en-US" altLang="zh-CN" sz="2800" b="1" dirty="0" smtClean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APP</a:t>
            </a:r>
            <a:r>
              <a:rPr lang="en-US" altLang="zh-CN" sz="2800" dirty="0"/>
              <a:t/>
            </a:r>
            <a:br>
              <a:rPr lang="en-US" altLang="zh-CN" sz="2800" dirty="0"/>
            </a:br>
            <a:endParaRPr lang="en-US" altLang="zh-CN" sz="2800" dirty="0" smtClean="0"/>
          </a:p>
          <a:p>
            <a:r>
              <a:rPr lang="en-US" altLang="zh-CN" sz="2800" dirty="0" smtClean="0"/>
              <a:t/>
            </a:r>
            <a:br>
              <a:rPr lang="en-US" altLang="zh-CN" sz="2800" dirty="0" smtClean="0"/>
            </a:br>
            <a:endParaRPr lang="zh-CN" altLang="en-US" sz="2600" b="1" dirty="0"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227689" y="1205087"/>
            <a:ext cx="762000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500" b="1" dirty="0">
                <a:latin typeface="黑体" panose="02010609060101010101" pitchFamily="49" charset="-122"/>
                <a:ea typeface="黑体" panose="02010609060101010101" pitchFamily="49" charset="-122"/>
              </a:rPr>
              <a:t>在“馆藏查询”中输入书名</a:t>
            </a:r>
            <a:r>
              <a:rPr lang="zh-CN" altLang="en-US" sz="25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，即可看到</a:t>
            </a:r>
            <a:r>
              <a:rPr lang="zh-CN" altLang="en-US" sz="2500" b="1" dirty="0">
                <a:latin typeface="黑体" panose="02010609060101010101" pitchFamily="49" charset="-122"/>
                <a:ea typeface="黑体" panose="02010609060101010101" pitchFamily="49" charset="-122"/>
              </a:rPr>
              <a:t>预约</a:t>
            </a:r>
            <a:r>
              <a:rPr lang="zh-CN" altLang="en-US" sz="25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按钮。</a:t>
            </a:r>
            <a:endParaRPr lang="zh-CN" altLang="en-US" sz="25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5513" y="2124869"/>
            <a:ext cx="8153399" cy="3910806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66615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825470" y="276997"/>
            <a:ext cx="8501122" cy="6215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zh-CN" altLang="en-US" sz="32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如何利用还书箱</a:t>
            </a:r>
            <a:endParaRPr lang="en-US" altLang="zh-CN" sz="3200" b="1" dirty="0" smtClean="0">
              <a:solidFill>
                <a:srgbClr val="0070C0"/>
              </a:solidFill>
              <a:latin typeface="黑体" pitchFamily="49" charset="-122"/>
              <a:ea typeface="黑体" pitchFamily="49" charset="-122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zh-CN" altLang="en-US" sz="2400" dirty="0" smtClean="0"/>
              <a:t>  还书箱是为了便利读者在总还书处不开放时还书而设立，总还书处开放时，读者须到总还书处归还图书；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2400" dirty="0" smtClean="0"/>
              <a:t>  </a:t>
            </a:r>
            <a:r>
              <a:rPr lang="zh-CN" altLang="en-US" sz="2400" dirty="0" smtClean="0"/>
              <a:t>读者若使用还书箱归还逾期、划线、污损等情形的图书，图书馆将按规定收取相关费用，以欠款方式计入个人账户；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2400" dirty="0" smtClean="0"/>
              <a:t>  </a:t>
            </a:r>
            <a:r>
              <a:rPr lang="zh-CN" altLang="en-US" sz="2400" dirty="0" smtClean="0"/>
              <a:t>无法投入还书箱的图书、带附件的图书须到总还书处归还，若还书箱已满，请勿再行投入，若放置箱外我们将不按归还图书处理。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2400" dirty="0" smtClean="0"/>
              <a:t> </a:t>
            </a:r>
            <a:r>
              <a:rPr lang="zh-CN" altLang="en-US" sz="2400" dirty="0" smtClean="0"/>
              <a:t>使用还书箱归还的图书，还书日期以下一个开馆工作日认定。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2400" dirty="0" smtClean="0"/>
              <a:t>  </a:t>
            </a:r>
            <a:r>
              <a:rPr lang="zh-CN" altLang="en-US" sz="2400" dirty="0" smtClean="0"/>
              <a:t>还书箱仅限归还西山校区图书馆外借图书。</a:t>
            </a:r>
          </a:p>
          <a:p>
            <a:pPr algn="ctr" eaLnBrk="1" hangingPunct="1"/>
            <a:endParaRPr lang="zh-CN" altLang="en-US" sz="3200" b="1" dirty="0">
              <a:solidFill>
                <a:srgbClr val="0070C0"/>
              </a:solidFill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40642" y="5277658"/>
            <a:ext cx="2000264" cy="1285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8" name="WordArt 1026"/>
          <p:cNvSpPr>
            <a:spLocks noChangeArrowheads="1" noChangeShapeType="1" noTextEdit="1"/>
          </p:cNvSpPr>
          <p:nvPr/>
        </p:nvSpPr>
        <p:spPr bwMode="auto">
          <a:xfrm>
            <a:off x="1260078" y="3777759"/>
            <a:ext cx="8484526" cy="136810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zh-CN" altLang="en-US" sz="4000" b="1" kern="10">
              <a:ln w="9525">
                <a:solidFill>
                  <a:srgbClr val="00FFFF"/>
                </a:solidFill>
                <a:miter lim="800000"/>
                <a:headEnd/>
                <a:tailEnd/>
              </a:ln>
              <a:solidFill>
                <a:srgbClr val="33CCCC"/>
              </a:solidFill>
              <a:latin typeface="黑体"/>
              <a:ea typeface="黑体"/>
            </a:endParaRPr>
          </a:p>
        </p:txBody>
      </p:sp>
      <p:sp>
        <p:nvSpPr>
          <p:cNvPr id="434179" name="WordArt 1027"/>
          <p:cNvSpPr>
            <a:spLocks noChangeArrowheads="1" noChangeShapeType="1" noTextEdit="1"/>
          </p:cNvSpPr>
          <p:nvPr/>
        </p:nvSpPr>
        <p:spPr bwMode="auto">
          <a:xfrm>
            <a:off x="756047" y="641301"/>
            <a:ext cx="4048002" cy="6508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370"/>
              </a:avLst>
            </a:prstTxWarp>
          </a:bodyPr>
          <a:lstStyle/>
          <a:p>
            <a:pPr algn="ctr"/>
            <a:endParaRPr lang="zh-CN" altLang="en-US" sz="3600" kern="10">
              <a:ln w="9525">
                <a:solidFill>
                  <a:srgbClr val="FFFF00"/>
                </a:solidFill>
                <a:miter lim="800000"/>
                <a:headEnd/>
                <a:tailEnd/>
              </a:ln>
              <a:solidFill>
                <a:srgbClr val="FFCC00"/>
              </a:solidFill>
              <a:latin typeface="黑体"/>
              <a:ea typeface="黑体"/>
            </a:endParaRPr>
          </a:p>
        </p:txBody>
      </p:sp>
      <p:sp>
        <p:nvSpPr>
          <p:cNvPr id="6" name="Rectangle 43"/>
          <p:cNvSpPr>
            <a:spLocks noChangeArrowheads="1"/>
          </p:cNvSpPr>
          <p:nvPr/>
        </p:nvSpPr>
        <p:spPr bwMode="auto">
          <a:xfrm>
            <a:off x="959761" y="1205692"/>
            <a:ext cx="8017247" cy="1214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zh-CN" altLang="en-US" sz="44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其 他</a:t>
            </a:r>
            <a:endParaRPr lang="en-US" altLang="zh-CN" sz="4400" b="1" dirty="0">
              <a:solidFill>
                <a:srgbClr val="0070C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052208" y="3205955"/>
            <a:ext cx="7924800" cy="142876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Pour">
              <a:avLst/>
            </a:prstTxWarp>
            <a:spAutoFit/>
          </a:bodyPr>
          <a:lstStyle/>
          <a:p>
            <a:pPr algn="ctr"/>
            <a:r>
              <a:rPr lang="zh-CN" altLang="en-US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***************</a:t>
            </a:r>
            <a:endParaRPr lang="zh-CN" altLang="en-US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518805" y="6163469"/>
            <a:ext cx="3225799" cy="381000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1" hangingPunct="1"/>
            <a:r>
              <a:rPr lang="zh-CN" altLang="en-US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图书馆利用</a:t>
            </a:r>
          </a:p>
        </p:txBody>
      </p:sp>
    </p:spTree>
    <p:extLst>
      <p:ext uri="{BB962C8B-B14F-4D97-AF65-F5344CB8AC3E}">
        <p14:creationId xmlns:p14="http://schemas.microsoft.com/office/powerpoint/2010/main" xmlns="" val="2818339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8" name="WordArt 1026"/>
          <p:cNvSpPr>
            <a:spLocks noChangeArrowheads="1" noChangeShapeType="1" noTextEdit="1"/>
          </p:cNvSpPr>
          <p:nvPr/>
        </p:nvSpPr>
        <p:spPr bwMode="auto">
          <a:xfrm>
            <a:off x="1260078" y="4417847"/>
            <a:ext cx="8484526" cy="136810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zh-CN" altLang="en-US" sz="4000" b="1" kern="10">
              <a:ln w="9525">
                <a:solidFill>
                  <a:srgbClr val="00FFFF"/>
                </a:solidFill>
                <a:miter lim="800000"/>
                <a:headEnd/>
                <a:tailEnd/>
              </a:ln>
              <a:solidFill>
                <a:srgbClr val="33CCCC"/>
              </a:solidFill>
              <a:latin typeface="黑体"/>
              <a:ea typeface="黑体"/>
            </a:endParaRPr>
          </a:p>
        </p:txBody>
      </p:sp>
      <p:sp>
        <p:nvSpPr>
          <p:cNvPr id="434179" name="WordArt 1027"/>
          <p:cNvSpPr>
            <a:spLocks noChangeArrowheads="1" noChangeShapeType="1" noTextEdit="1"/>
          </p:cNvSpPr>
          <p:nvPr/>
        </p:nvSpPr>
        <p:spPr bwMode="auto">
          <a:xfrm>
            <a:off x="756047" y="641301"/>
            <a:ext cx="4048002" cy="6508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370"/>
              </a:avLst>
            </a:prstTxWarp>
          </a:bodyPr>
          <a:lstStyle/>
          <a:p>
            <a:pPr algn="ctr"/>
            <a:endParaRPr lang="zh-CN" altLang="en-US" sz="3600" kern="10">
              <a:ln w="9525">
                <a:solidFill>
                  <a:srgbClr val="FFFF00"/>
                </a:solidFill>
                <a:miter lim="800000"/>
                <a:headEnd/>
                <a:tailEnd/>
              </a:ln>
              <a:solidFill>
                <a:srgbClr val="FFCC00"/>
              </a:solidFill>
              <a:latin typeface="黑体"/>
              <a:ea typeface="黑体"/>
            </a:endParaRPr>
          </a:p>
        </p:txBody>
      </p:sp>
      <p:sp>
        <p:nvSpPr>
          <p:cNvPr id="6" name="Rectangle 43"/>
          <p:cNvSpPr>
            <a:spLocks noChangeArrowheads="1"/>
          </p:cNvSpPr>
          <p:nvPr/>
        </p:nvSpPr>
        <p:spPr bwMode="auto">
          <a:xfrm>
            <a:off x="959761" y="1695884"/>
            <a:ext cx="8017247" cy="1140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zh-CN" altLang="en-US" sz="44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重 点 问 题</a:t>
            </a:r>
            <a:endParaRPr lang="en-US" altLang="zh-CN" sz="4400" b="1" dirty="0">
              <a:solidFill>
                <a:srgbClr val="0070C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255950" y="3348831"/>
            <a:ext cx="7924800" cy="136683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Pour">
              <a:avLst/>
            </a:prstTxWarp>
            <a:spAutoFit/>
          </a:bodyPr>
          <a:lstStyle/>
          <a:p>
            <a:pPr algn="ctr"/>
            <a:r>
              <a:rPr lang="zh-CN" altLang="en-US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***************</a:t>
            </a:r>
            <a:endParaRPr lang="zh-CN" altLang="en-US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518805" y="6163469"/>
            <a:ext cx="3225799" cy="381000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1" hangingPunct="1"/>
            <a:r>
              <a:rPr lang="zh-CN" altLang="en-US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图书馆利用</a:t>
            </a:r>
          </a:p>
        </p:txBody>
      </p:sp>
    </p:spTree>
    <p:extLst>
      <p:ext uri="{BB962C8B-B14F-4D97-AF65-F5344CB8AC3E}">
        <p14:creationId xmlns:p14="http://schemas.microsoft.com/office/powerpoint/2010/main" xmlns="" val="893119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396842" y="205559"/>
            <a:ext cx="9358378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1" hangingPunct="1">
              <a:lnSpc>
                <a:spcPct val="125000"/>
              </a:lnSpc>
              <a:spcBef>
                <a:spcPct val="20000"/>
              </a:spcBef>
              <a:defRPr/>
            </a:pPr>
            <a:r>
              <a:rPr lang="zh-CN" altLang="en-US" sz="3600" b="1" dirty="0" smtClean="0">
                <a:solidFill>
                  <a:srgbClr val="0070C0"/>
                </a:solidFill>
                <a:latin typeface="仿宋" pitchFamily="49" charset="-122"/>
                <a:ea typeface="仿宋" pitchFamily="49" charset="-122"/>
              </a:rPr>
              <a:t>家庭作业：欢迎新生来</a:t>
            </a:r>
            <a:r>
              <a:rPr lang="zh-CN" altLang="en-US" sz="3600" b="1" dirty="0" smtClean="0">
                <a:solidFill>
                  <a:srgbClr val="0070C0"/>
                </a:solidFill>
                <a:latin typeface="仿宋" pitchFamily="49" charset="-122"/>
                <a:ea typeface="仿宋" pitchFamily="49" charset="-122"/>
              </a:rPr>
              <a:t>图书馆</a:t>
            </a:r>
            <a:r>
              <a:rPr lang="zh-CN" altLang="en-US" sz="3600" b="1" dirty="0" smtClean="0">
                <a:solidFill>
                  <a:srgbClr val="0070C0"/>
                </a:solidFill>
                <a:latin typeface="仿宋" pitchFamily="49" charset="-122"/>
                <a:ea typeface="仿宋" pitchFamily="49" charset="-122"/>
              </a:rPr>
              <a:t>旅游</a:t>
            </a:r>
            <a:endParaRPr lang="en-US" altLang="zh-CN" sz="2400" b="1" dirty="0" smtClean="0">
              <a:solidFill>
                <a:srgbClr val="0070C0"/>
              </a:solidFill>
              <a:latin typeface="仿宋" pitchFamily="49" charset="-122"/>
              <a:ea typeface="仿宋" pitchFamily="49" charset="-122"/>
            </a:endParaRPr>
          </a:p>
          <a:p>
            <a:pPr marL="342900" indent="-342900" eaLnBrk="1" hangingPunct="1">
              <a:lnSpc>
                <a:spcPct val="125000"/>
              </a:lnSpc>
              <a:spcBef>
                <a:spcPct val="20000"/>
              </a:spcBef>
              <a:defRPr/>
            </a:pPr>
            <a:r>
              <a:rPr lang="zh-CN" altLang="en-US" sz="2400" dirty="0" smtClean="0"/>
              <a:t>这个</a:t>
            </a:r>
            <a:r>
              <a:rPr lang="zh-CN" altLang="en-US" sz="2400" dirty="0" smtClean="0"/>
              <a:t>作业就是请同学们到图书馆书库“旅游”一次。请带上一个</a:t>
            </a:r>
            <a:r>
              <a:rPr lang="zh-CN" altLang="en-US" sz="2400" dirty="0" smtClean="0"/>
              <a:t>笔记</a:t>
            </a:r>
            <a:endParaRPr lang="en-US" altLang="zh-CN" sz="2400" dirty="0" smtClean="0"/>
          </a:p>
          <a:p>
            <a:pPr marL="342900" indent="-342900" eaLnBrk="1" hangingPunct="1">
              <a:lnSpc>
                <a:spcPct val="125000"/>
              </a:lnSpc>
              <a:spcBef>
                <a:spcPct val="20000"/>
              </a:spcBef>
              <a:defRPr/>
            </a:pPr>
            <a:r>
              <a:rPr lang="zh-CN" altLang="en-US" sz="2400" dirty="0" smtClean="0"/>
              <a:t>本</a:t>
            </a:r>
            <a:r>
              <a:rPr lang="zh-CN" altLang="en-US" sz="2400" dirty="0" smtClean="0"/>
              <a:t>、一支笔到图书馆三楼、四楼书库，从第一大类开始，把图书馆</a:t>
            </a:r>
            <a:r>
              <a:rPr lang="en-US" sz="2400" dirty="0" smtClean="0"/>
              <a:t>22</a:t>
            </a:r>
          </a:p>
          <a:p>
            <a:pPr marL="342900" indent="-342900" eaLnBrk="1" hangingPunct="1">
              <a:lnSpc>
                <a:spcPct val="125000"/>
              </a:lnSpc>
              <a:spcBef>
                <a:spcPct val="20000"/>
              </a:spcBef>
              <a:defRPr/>
            </a:pPr>
            <a:r>
              <a:rPr lang="zh-CN" altLang="en-US" sz="2400" dirty="0" smtClean="0"/>
              <a:t>大</a:t>
            </a:r>
            <a:r>
              <a:rPr lang="zh-CN" altLang="en-US" sz="2400" dirty="0" smtClean="0"/>
              <a:t>类的图书游览一遍。游览过程中，记下你感兴趣的书名和你认为</a:t>
            </a:r>
            <a:r>
              <a:rPr lang="zh-CN" altLang="en-US" sz="2400" dirty="0" smtClean="0"/>
              <a:t>你</a:t>
            </a:r>
            <a:endParaRPr lang="en-US" altLang="zh-CN" sz="2400" dirty="0" smtClean="0"/>
          </a:p>
          <a:p>
            <a:pPr marL="342900" indent="-342900" eaLnBrk="1" hangingPunct="1">
              <a:lnSpc>
                <a:spcPct val="125000"/>
              </a:lnSpc>
              <a:spcBef>
                <a:spcPct val="20000"/>
              </a:spcBef>
              <a:defRPr/>
            </a:pPr>
            <a:r>
              <a:rPr lang="zh-CN" altLang="en-US" sz="2400" dirty="0" smtClean="0"/>
              <a:t>应该</a:t>
            </a:r>
            <a:r>
              <a:rPr lang="zh-CN" altLang="en-US" sz="2400" dirty="0" smtClean="0"/>
              <a:t>读的书名。然后，你们会发现什么呢？要读的书很多，该读的</a:t>
            </a:r>
            <a:r>
              <a:rPr lang="zh-CN" altLang="en-US" sz="2400" dirty="0" smtClean="0"/>
              <a:t>书</a:t>
            </a:r>
            <a:endParaRPr lang="en-US" altLang="zh-CN" sz="2400" dirty="0" smtClean="0"/>
          </a:p>
          <a:p>
            <a:pPr marL="342900" indent="-342900" eaLnBrk="1" hangingPunct="1">
              <a:lnSpc>
                <a:spcPct val="125000"/>
              </a:lnSpc>
              <a:spcBef>
                <a:spcPct val="20000"/>
              </a:spcBef>
              <a:defRPr/>
            </a:pPr>
            <a:r>
              <a:rPr lang="zh-CN" altLang="en-US" sz="2400" dirty="0" smtClean="0"/>
              <a:t>很多</a:t>
            </a:r>
            <a:r>
              <a:rPr lang="zh-CN" altLang="en-US" sz="2400" dirty="0" smtClean="0"/>
              <a:t>，大学四年时间太短，学习的时间不够用，这样，你就不会百</a:t>
            </a:r>
            <a:r>
              <a:rPr lang="zh-CN" altLang="en-US" sz="2400" dirty="0" smtClean="0"/>
              <a:t>无</a:t>
            </a:r>
            <a:endParaRPr lang="en-US" altLang="zh-CN" sz="2400" dirty="0" smtClean="0"/>
          </a:p>
          <a:p>
            <a:pPr marL="342900" indent="-342900" eaLnBrk="1" hangingPunct="1">
              <a:lnSpc>
                <a:spcPct val="125000"/>
              </a:lnSpc>
              <a:spcBef>
                <a:spcPct val="20000"/>
              </a:spcBef>
              <a:defRPr/>
            </a:pPr>
            <a:r>
              <a:rPr lang="zh-CN" altLang="en-US" sz="2400" dirty="0" smtClean="0"/>
              <a:t>聊</a:t>
            </a:r>
            <a:r>
              <a:rPr lang="zh-CN" altLang="en-US" sz="2400" dirty="0" smtClean="0"/>
              <a:t>赖了。我们下一步要做的就是制定一个读书计划，当然，这个</a:t>
            </a:r>
            <a:r>
              <a:rPr lang="zh-CN" altLang="en-US" sz="2400" dirty="0" smtClean="0"/>
              <a:t>计划</a:t>
            </a:r>
            <a:endParaRPr lang="en-US" altLang="zh-CN" sz="2400" dirty="0" smtClean="0"/>
          </a:p>
          <a:p>
            <a:pPr marL="342900" indent="-342900" eaLnBrk="1" hangingPunct="1">
              <a:lnSpc>
                <a:spcPct val="125000"/>
              </a:lnSpc>
              <a:spcBef>
                <a:spcPct val="20000"/>
              </a:spcBef>
              <a:defRPr/>
            </a:pPr>
            <a:r>
              <a:rPr lang="zh-CN" altLang="en-US" sz="2400" dirty="0" smtClean="0"/>
              <a:t>是要不断调整的。千万不能乱读，因为时间不允许。</a:t>
            </a:r>
          </a:p>
          <a:p>
            <a:pPr marL="342900" indent="-342900" eaLnBrk="1" hangingPunct="1">
              <a:lnSpc>
                <a:spcPct val="125000"/>
              </a:lnSpc>
              <a:spcBef>
                <a:spcPct val="20000"/>
              </a:spcBef>
              <a:defRPr/>
            </a:pPr>
            <a:endParaRPr lang="zh-CN" altLang="en-US" sz="3600" b="1" dirty="0">
              <a:solidFill>
                <a:srgbClr val="0070C0"/>
              </a:solidFill>
              <a:latin typeface="仿宋" pitchFamily="49" charset="-122"/>
              <a:ea typeface="仿宋" pitchFamily="49" charset="-122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478" y="4920467"/>
            <a:ext cx="6616722" cy="1357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9" name="WordArt 1027"/>
          <p:cNvSpPr>
            <a:spLocks noChangeArrowheads="1" noChangeShapeType="1" noTextEdit="1"/>
          </p:cNvSpPr>
          <p:nvPr/>
        </p:nvSpPr>
        <p:spPr bwMode="auto">
          <a:xfrm>
            <a:off x="756046" y="641301"/>
            <a:ext cx="4970065" cy="6508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370"/>
              </a:avLst>
            </a:prstTxWarp>
          </a:bodyPr>
          <a:lstStyle/>
          <a:p>
            <a:pPr algn="ctr"/>
            <a:endParaRPr lang="zh-CN" altLang="en-US" sz="3600" kern="10">
              <a:ln w="9525">
                <a:solidFill>
                  <a:srgbClr val="FFFF00"/>
                </a:solidFill>
                <a:miter lim="800000"/>
                <a:headEnd/>
                <a:tailEnd/>
              </a:ln>
              <a:solidFill>
                <a:srgbClr val="FFCC00"/>
              </a:solidFill>
              <a:latin typeface="黑体"/>
              <a:ea typeface="黑体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111222" y="205559"/>
            <a:ext cx="8286807" cy="3999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25000"/>
              </a:lnSpc>
              <a:spcBef>
                <a:spcPct val="20000"/>
              </a:spcBef>
              <a:defRPr/>
            </a:pPr>
            <a:r>
              <a:rPr lang="zh-CN" altLang="en-US" sz="5500" b="1" dirty="0">
                <a:solidFill>
                  <a:schemeClr val="accent6"/>
                </a:solidFill>
                <a:latin typeface="黑体" pitchFamily="2" charset="-122"/>
                <a:ea typeface="黑体" pitchFamily="2" charset="-122"/>
              </a:rPr>
              <a:t>   </a:t>
            </a:r>
            <a:r>
              <a:rPr lang="zh-CN" altLang="en-US" sz="5500" b="1" dirty="0" smtClean="0">
                <a:solidFill>
                  <a:schemeClr val="accent6"/>
                </a:solidFill>
                <a:latin typeface="黑体" pitchFamily="2" charset="-122"/>
                <a:ea typeface="黑体" pitchFamily="2" charset="-122"/>
              </a:rPr>
              <a:t>    </a:t>
            </a:r>
            <a:r>
              <a:rPr lang="zh-CN" altLang="en-US" sz="3200" b="1" dirty="0" smtClean="0">
                <a:solidFill>
                  <a:srgbClr val="0070C0"/>
                </a:solidFill>
                <a:latin typeface="黑体" pitchFamily="2" charset="-122"/>
                <a:ea typeface="黑体" pitchFamily="2" charset="-122"/>
              </a:rPr>
              <a:t>做义</a:t>
            </a:r>
            <a:r>
              <a:rPr lang="zh-CN" altLang="en-US" sz="3200" b="1" dirty="0">
                <a:solidFill>
                  <a:srgbClr val="0070C0"/>
                </a:solidFill>
                <a:latin typeface="黑体" pitchFamily="2" charset="-122"/>
                <a:ea typeface="黑体" pitchFamily="2" charset="-122"/>
              </a:rPr>
              <a:t>工和勤工助学</a:t>
            </a:r>
            <a:endParaRPr lang="en-US" altLang="zh-CN" sz="3200" b="1" dirty="0">
              <a:solidFill>
                <a:srgbClr val="0070C0"/>
              </a:solidFill>
              <a:latin typeface="黑体" pitchFamily="2" charset="-122"/>
              <a:ea typeface="黑体" pitchFamily="2" charset="-122"/>
            </a:endParaRPr>
          </a:p>
          <a:p>
            <a:pPr marL="342900" indent="-342900" eaLnBrk="1" hangingPunct="1">
              <a:lnSpc>
                <a:spcPct val="250000"/>
              </a:lnSpc>
              <a:spcBef>
                <a:spcPct val="20000"/>
              </a:spcBef>
              <a:defRPr/>
            </a:pPr>
            <a:r>
              <a:rPr lang="zh-CN" altLang="en-US" sz="2500" b="1" dirty="0" smtClean="0">
                <a:solidFill>
                  <a:srgbClr val="0070C0"/>
                </a:solidFill>
                <a:latin typeface="黑体" pitchFamily="2" charset="-122"/>
                <a:ea typeface="黑体" pitchFamily="2" charset="-122"/>
              </a:rPr>
              <a:t>做义</a:t>
            </a:r>
            <a:r>
              <a:rPr lang="zh-CN" altLang="en-US" sz="2500" b="1" dirty="0">
                <a:solidFill>
                  <a:srgbClr val="0070C0"/>
                </a:solidFill>
                <a:latin typeface="黑体" pitchFamily="2" charset="-122"/>
                <a:ea typeface="黑体" pitchFamily="2" charset="-122"/>
              </a:rPr>
              <a:t>工：</a:t>
            </a:r>
            <a:r>
              <a:rPr lang="zh-CN" altLang="en-US" sz="2500" b="1" dirty="0">
                <a:latin typeface="黑体" pitchFamily="2" charset="-122"/>
                <a:ea typeface="黑体" pitchFamily="2" charset="-122"/>
              </a:rPr>
              <a:t>无报酬</a:t>
            </a:r>
            <a:r>
              <a:rPr lang="zh-CN" altLang="en-US" sz="2500" b="1" dirty="0" smtClean="0">
                <a:latin typeface="黑体" pitchFamily="2" charset="-122"/>
                <a:ea typeface="黑体" pitchFamily="2" charset="-122"/>
              </a:rPr>
              <a:t>，加盖图书馆义工印章。</a:t>
            </a:r>
            <a:endParaRPr lang="en-US" altLang="zh-CN" sz="2000" b="1" dirty="0">
              <a:solidFill>
                <a:srgbClr val="FF0000"/>
              </a:solidFill>
              <a:latin typeface="黑体" pitchFamily="2" charset="-122"/>
              <a:ea typeface="黑体" pitchFamily="2" charset="-122"/>
            </a:endParaRPr>
          </a:p>
          <a:p>
            <a:pPr marL="342900" indent="-342900" eaLnBrk="1" hangingPunct="1">
              <a:lnSpc>
                <a:spcPct val="250000"/>
              </a:lnSpc>
              <a:spcBef>
                <a:spcPct val="20000"/>
              </a:spcBef>
              <a:defRPr/>
            </a:pPr>
            <a:r>
              <a:rPr lang="zh-CN" altLang="en-US" sz="2500" b="1" dirty="0">
                <a:solidFill>
                  <a:srgbClr val="0070C0"/>
                </a:solidFill>
                <a:latin typeface="黑体" pitchFamily="2" charset="-122"/>
                <a:ea typeface="黑体" pitchFamily="2" charset="-122"/>
              </a:rPr>
              <a:t>勤工助学</a:t>
            </a:r>
            <a:r>
              <a:rPr lang="zh-CN" altLang="en-US" sz="2500" b="1" dirty="0" smtClean="0">
                <a:solidFill>
                  <a:srgbClr val="0070C0"/>
                </a:solidFill>
                <a:latin typeface="黑体" pitchFamily="2" charset="-122"/>
                <a:ea typeface="黑体" pitchFamily="2" charset="-122"/>
              </a:rPr>
              <a:t>：</a:t>
            </a:r>
            <a:r>
              <a:rPr lang="zh-CN" altLang="en-US" sz="2500" b="1" dirty="0" smtClean="0">
                <a:latin typeface="黑体" pitchFamily="2" charset="-122"/>
                <a:ea typeface="黑体" pitchFamily="2" charset="-122"/>
              </a:rPr>
              <a:t>有报酬，</a:t>
            </a:r>
            <a:r>
              <a:rPr lang="zh-CN" altLang="en-US" sz="2800" b="1" dirty="0" smtClean="0">
                <a:latin typeface="黑体" pitchFamily="2" charset="-122"/>
                <a:ea typeface="黑体" pitchFamily="2" charset="-122"/>
              </a:rPr>
              <a:t>图书馆为贫困学生提供有薪劳动。</a:t>
            </a:r>
            <a:endParaRPr lang="zh-CN" altLang="en-US" sz="2800" b="1" dirty="0"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5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518805" y="6163469"/>
            <a:ext cx="3225799" cy="381000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1" hangingPunct="1"/>
            <a:r>
              <a:rPr lang="zh-CN" altLang="en-US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图书馆利用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5653" y="4410869"/>
            <a:ext cx="2714624" cy="1880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170976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34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4179" grpId="0" animBg="1"/>
      <p:bldP spid="6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9" name="WordArt 1027"/>
          <p:cNvSpPr>
            <a:spLocks noChangeArrowheads="1" noChangeShapeType="1" noTextEdit="1"/>
          </p:cNvSpPr>
          <p:nvPr/>
        </p:nvSpPr>
        <p:spPr bwMode="auto">
          <a:xfrm>
            <a:off x="756046" y="641301"/>
            <a:ext cx="4970065" cy="6508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370"/>
              </a:avLst>
            </a:prstTxWarp>
          </a:bodyPr>
          <a:lstStyle/>
          <a:p>
            <a:pPr algn="ctr"/>
            <a:endParaRPr lang="zh-CN" altLang="en-US" sz="3600" kern="10">
              <a:ln w="9525">
                <a:solidFill>
                  <a:srgbClr val="FFFF00"/>
                </a:solidFill>
                <a:miter lim="800000"/>
                <a:headEnd/>
                <a:tailEnd/>
              </a:ln>
              <a:solidFill>
                <a:srgbClr val="FFCC00"/>
              </a:solidFill>
              <a:latin typeface="黑体"/>
              <a:ea typeface="黑体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849312" y="372269"/>
            <a:ext cx="89916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15000"/>
              </a:lnSpc>
              <a:spcBef>
                <a:spcPct val="20000"/>
              </a:spcBef>
            </a:pPr>
            <a:r>
              <a:rPr lang="zh-CN" altLang="en-US" sz="3600" b="1" dirty="0" smtClean="0">
                <a:solidFill>
                  <a:srgbClr val="0070C0"/>
                </a:solidFill>
                <a:ea typeface="黑体" pitchFamily="49" charset="-122"/>
              </a:rPr>
              <a:t>                   </a:t>
            </a:r>
            <a:r>
              <a:rPr lang="zh-CN" altLang="en-US" sz="3200" b="1" dirty="0" smtClean="0">
                <a:solidFill>
                  <a:srgbClr val="0070C0"/>
                </a:solidFill>
                <a:ea typeface="黑体" pitchFamily="49" charset="-122"/>
              </a:rPr>
              <a:t>图书馆</a:t>
            </a:r>
            <a:r>
              <a:rPr lang="zh-CN" altLang="en-US" sz="3200" b="1" dirty="0">
                <a:solidFill>
                  <a:srgbClr val="0070C0"/>
                </a:solidFill>
                <a:ea typeface="黑体" pitchFamily="49" charset="-122"/>
              </a:rPr>
              <a:t>常用联系</a:t>
            </a:r>
            <a:r>
              <a:rPr lang="zh-CN" altLang="en-US" sz="3200" b="1" dirty="0" smtClean="0">
                <a:solidFill>
                  <a:srgbClr val="0070C0"/>
                </a:solidFill>
                <a:ea typeface="黑体" pitchFamily="49" charset="-122"/>
              </a:rPr>
              <a:t>电话</a:t>
            </a:r>
            <a:endParaRPr lang="en-US" altLang="zh-CN" sz="3200" b="1" dirty="0" smtClean="0">
              <a:solidFill>
                <a:schemeClr val="accent2"/>
              </a:solidFill>
              <a:latin typeface="黑体" pitchFamily="49" charset="-122"/>
              <a:ea typeface="黑体" pitchFamily="49" charset="-122"/>
            </a:endParaRPr>
          </a:p>
          <a:p>
            <a:pPr marL="457200" indent="-457200">
              <a:lnSpc>
                <a:spcPct val="150000"/>
              </a:lnSpc>
              <a:spcBef>
                <a:spcPct val="20000"/>
              </a:spcBef>
              <a:buFontTx/>
              <a:buAutoNum type="arabicPeriod"/>
            </a:pPr>
            <a:r>
              <a:rPr lang="zh-CN" altLang="en-US" sz="2000" b="1" dirty="0" smtClean="0">
                <a:latin typeface="黑体" pitchFamily="49" charset="-122"/>
                <a:ea typeface="黑体" pitchFamily="49" charset="-122"/>
              </a:rPr>
              <a:t>数据库检索、读者培训；</a:t>
            </a:r>
            <a:r>
              <a:rPr lang="zh-CN" altLang="en-US" sz="2000" b="1" dirty="0">
                <a:latin typeface="黑体" pitchFamily="49" charset="-122"/>
                <a:ea typeface="黑体" pitchFamily="49" charset="-122"/>
              </a:rPr>
              <a:t>文献</a:t>
            </a:r>
            <a:r>
              <a:rPr lang="zh-CN" altLang="en-US" sz="2000" b="1" dirty="0" smtClean="0">
                <a:latin typeface="黑体" pitchFamily="49" charset="-122"/>
                <a:ea typeface="黑体" pitchFamily="49" charset="-122"/>
              </a:rPr>
              <a:t>传递、文献检索课：</a:t>
            </a:r>
            <a:r>
              <a:rPr lang="en-US" altLang="zh-CN" sz="20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84725255 </a:t>
            </a:r>
            <a:r>
              <a:rPr lang="zh-CN" altLang="en-US" sz="20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；</a:t>
            </a:r>
            <a:r>
              <a:rPr lang="en-US" altLang="zh-CN" sz="20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84725253</a:t>
            </a:r>
          </a:p>
          <a:p>
            <a:pPr marL="457200" indent="-457200" eaLnBrk="1" hangingPunct="1">
              <a:lnSpc>
                <a:spcPct val="150000"/>
              </a:lnSpc>
              <a:spcBef>
                <a:spcPct val="20000"/>
              </a:spcBef>
              <a:buFontTx/>
              <a:buAutoNum type="arabicPeriod"/>
            </a:pPr>
            <a:r>
              <a:rPr lang="zh-CN" altLang="en-US" sz="2000" b="1" dirty="0" smtClean="0">
                <a:latin typeface="黑体" pitchFamily="49" charset="-122"/>
                <a:ea typeface="黑体" pitchFamily="49" charset="-122"/>
              </a:rPr>
              <a:t>图书馆利用课：</a:t>
            </a:r>
            <a:r>
              <a:rPr lang="en-US" altLang="zh-CN" sz="20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84728145 </a:t>
            </a:r>
            <a:endParaRPr lang="en-US" altLang="zh-CN" sz="2000" b="1" dirty="0">
              <a:solidFill>
                <a:srgbClr val="0070C0"/>
              </a:solidFill>
              <a:latin typeface="黑体" pitchFamily="49" charset="-122"/>
              <a:ea typeface="黑体" pitchFamily="49" charset="-122"/>
            </a:endParaRPr>
          </a:p>
          <a:p>
            <a:pPr marL="457200" indent="-457200" eaLnBrk="1" hangingPunct="1">
              <a:lnSpc>
                <a:spcPct val="150000"/>
              </a:lnSpc>
              <a:spcBef>
                <a:spcPct val="20000"/>
              </a:spcBef>
              <a:buFontTx/>
              <a:buAutoNum type="arabicPeriod"/>
            </a:pPr>
            <a:r>
              <a:rPr lang="zh-CN" altLang="en-US" sz="2000" b="1" dirty="0">
                <a:latin typeface="黑体" pitchFamily="49" charset="-122"/>
                <a:ea typeface="黑体" pitchFamily="49" charset="-122"/>
              </a:rPr>
              <a:t>博士</a:t>
            </a:r>
            <a:r>
              <a:rPr lang="zh-CN" altLang="en-US" sz="2000" b="1" dirty="0" smtClean="0">
                <a:latin typeface="黑体" pitchFamily="49" charset="-122"/>
                <a:ea typeface="黑体" pitchFamily="49" charset="-122"/>
              </a:rPr>
              <a:t>、硕士</a:t>
            </a:r>
            <a:r>
              <a:rPr lang="zh-CN" altLang="en-US" sz="2000" b="1" dirty="0">
                <a:latin typeface="黑体" pitchFamily="49" charset="-122"/>
                <a:ea typeface="黑体" pitchFamily="49" charset="-122"/>
              </a:rPr>
              <a:t>论文提交：</a:t>
            </a:r>
            <a:r>
              <a:rPr lang="en-US" altLang="zh-CN" sz="2000" b="1" dirty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84725567</a:t>
            </a:r>
          </a:p>
          <a:p>
            <a:pPr marL="457200" indent="-457200" eaLnBrk="1" hangingPunct="1">
              <a:lnSpc>
                <a:spcPct val="150000"/>
              </a:lnSpc>
              <a:spcBef>
                <a:spcPct val="20000"/>
              </a:spcBef>
              <a:buFontTx/>
              <a:buAutoNum type="arabicPeriod"/>
            </a:pPr>
            <a:r>
              <a:rPr lang="zh-CN" altLang="en-US" sz="2000" b="1" dirty="0" smtClean="0">
                <a:latin typeface="黑体" pitchFamily="49" charset="-122"/>
                <a:ea typeface="黑体" pitchFamily="49" charset="-122"/>
              </a:rPr>
              <a:t>总还书</a:t>
            </a:r>
            <a:r>
              <a:rPr lang="zh-CN" altLang="en-US" sz="2000" b="1" dirty="0">
                <a:latin typeface="黑体" pitchFamily="49" charset="-122"/>
                <a:ea typeface="黑体" pitchFamily="49" charset="-122"/>
              </a:rPr>
              <a:t>台：</a:t>
            </a:r>
            <a:r>
              <a:rPr lang="en-US" altLang="zh-CN" sz="2000" b="1" dirty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84728122</a:t>
            </a:r>
          </a:p>
          <a:p>
            <a:pPr marL="457200" indent="-457200" eaLnBrk="1" hangingPunct="1">
              <a:lnSpc>
                <a:spcPct val="150000"/>
              </a:lnSpc>
              <a:spcBef>
                <a:spcPct val="20000"/>
              </a:spcBef>
              <a:buFontTx/>
              <a:buAutoNum type="arabicPeriod"/>
            </a:pPr>
            <a:r>
              <a:rPr lang="zh-CN" altLang="en-US" sz="2000" b="1" dirty="0">
                <a:latin typeface="黑体" pitchFamily="49" charset="-122"/>
                <a:ea typeface="黑体" pitchFamily="49" charset="-122"/>
              </a:rPr>
              <a:t>随书光盘下载：</a:t>
            </a:r>
            <a:r>
              <a:rPr lang="en-US" altLang="zh-CN" sz="20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84728140</a:t>
            </a:r>
            <a:endParaRPr lang="en-US" altLang="zh-CN" sz="2000" b="1" dirty="0">
              <a:solidFill>
                <a:srgbClr val="0070C0"/>
              </a:solidFill>
              <a:latin typeface="黑体" pitchFamily="49" charset="-122"/>
              <a:ea typeface="黑体" pitchFamily="49" charset="-122"/>
            </a:endParaRPr>
          </a:p>
          <a:p>
            <a:pPr marL="457200" indent="-457200" eaLnBrk="1" hangingPunct="1">
              <a:lnSpc>
                <a:spcPct val="150000"/>
              </a:lnSpc>
              <a:spcBef>
                <a:spcPct val="20000"/>
              </a:spcBef>
              <a:buFontTx/>
              <a:buAutoNum type="arabicPeriod"/>
            </a:pPr>
            <a:r>
              <a:rPr lang="zh-CN" altLang="en-US" sz="2000" b="1" dirty="0">
                <a:latin typeface="黑体" pitchFamily="49" charset="-122"/>
                <a:ea typeface="黑体" pitchFamily="49" charset="-122"/>
              </a:rPr>
              <a:t>读者意见和建议：</a:t>
            </a:r>
            <a:r>
              <a:rPr lang="en-US" altLang="zh-CN" sz="2000" b="1" dirty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84728267</a:t>
            </a:r>
          </a:p>
          <a:p>
            <a:pPr marL="457200" indent="-457200" eaLnBrk="1" hangingPunct="1">
              <a:lnSpc>
                <a:spcPct val="150000"/>
              </a:lnSpc>
              <a:spcBef>
                <a:spcPct val="20000"/>
              </a:spcBef>
              <a:buFontTx/>
              <a:buAutoNum type="arabicPeriod"/>
            </a:pPr>
            <a:r>
              <a:rPr lang="zh-CN" altLang="en-US" sz="2000" b="1" dirty="0" smtClean="0">
                <a:latin typeface="黑体" pitchFamily="49" charset="-122"/>
                <a:ea typeface="黑体" pitchFamily="49" charset="-122"/>
              </a:rPr>
              <a:t>流通部</a:t>
            </a:r>
            <a:r>
              <a:rPr lang="zh-CN" altLang="en-US" sz="2000" b="1" dirty="0">
                <a:latin typeface="黑体" pitchFamily="49" charset="-122"/>
                <a:ea typeface="黑体" pitchFamily="49" charset="-122"/>
              </a:rPr>
              <a:t>主任：</a:t>
            </a:r>
            <a:r>
              <a:rPr lang="en-US" altLang="zh-CN" sz="2000" b="1" dirty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84728145</a:t>
            </a:r>
          </a:p>
          <a:p>
            <a:pPr marL="457200" indent="-457200" eaLnBrk="1" hangingPunct="1">
              <a:lnSpc>
                <a:spcPct val="150000"/>
              </a:lnSpc>
              <a:spcBef>
                <a:spcPct val="20000"/>
              </a:spcBef>
              <a:buFontTx/>
              <a:buAutoNum type="arabicPeriod"/>
            </a:pPr>
            <a:r>
              <a:rPr lang="zh-CN" altLang="en-US" sz="2000" b="1" dirty="0">
                <a:latin typeface="黑体" pitchFamily="49" charset="-122"/>
                <a:ea typeface="黑体" pitchFamily="49" charset="-122"/>
              </a:rPr>
              <a:t>东山</a:t>
            </a:r>
            <a:r>
              <a:rPr lang="zh-CN" altLang="en-US" sz="2000" b="1" dirty="0" smtClean="0">
                <a:latin typeface="黑体" pitchFamily="49" charset="-122"/>
                <a:ea typeface="黑体" pitchFamily="49" charset="-122"/>
              </a:rPr>
              <a:t>阅览部</a:t>
            </a:r>
            <a:r>
              <a:rPr lang="zh-CN" altLang="en-US" sz="2000" b="1" dirty="0">
                <a:latin typeface="黑体" pitchFamily="49" charset="-122"/>
                <a:ea typeface="黑体" pitchFamily="49" charset="-122"/>
              </a:rPr>
              <a:t>主任：</a:t>
            </a:r>
            <a:r>
              <a:rPr lang="en-US" altLang="zh-CN" sz="2000" b="1" dirty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84729676</a:t>
            </a:r>
            <a:endParaRPr lang="zh-CN" altLang="en-US" sz="2000" b="1" dirty="0">
              <a:solidFill>
                <a:srgbClr val="0070C0"/>
              </a:solidFill>
            </a:endParaRPr>
          </a:p>
          <a:p>
            <a:pPr marL="457200" indent="-457200" eaLnBrk="1" hangingPunct="1">
              <a:lnSpc>
                <a:spcPct val="115000"/>
              </a:lnSpc>
              <a:spcBef>
                <a:spcPct val="20000"/>
              </a:spcBef>
              <a:buFontTx/>
              <a:buAutoNum type="arabicPeriod"/>
            </a:pPr>
            <a:endParaRPr lang="en-US" altLang="zh-CN" sz="2000" b="1" dirty="0">
              <a:solidFill>
                <a:srgbClr val="FF33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6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518805" y="6163469"/>
            <a:ext cx="3225799" cy="381000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1" hangingPunct="1"/>
            <a:r>
              <a:rPr lang="zh-CN" altLang="en-US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图书馆利用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16712" y="4029869"/>
            <a:ext cx="2108499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71798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8" name="WordArt 1026"/>
          <p:cNvSpPr>
            <a:spLocks noChangeArrowheads="1" noChangeShapeType="1" noTextEdit="1"/>
          </p:cNvSpPr>
          <p:nvPr/>
        </p:nvSpPr>
        <p:spPr bwMode="auto">
          <a:xfrm>
            <a:off x="1260078" y="4417847"/>
            <a:ext cx="8484526" cy="136810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zh-CN" altLang="en-US" sz="4000" b="1" kern="10">
              <a:ln w="9525">
                <a:solidFill>
                  <a:srgbClr val="00FFFF"/>
                </a:solidFill>
                <a:miter lim="800000"/>
                <a:headEnd/>
                <a:tailEnd/>
              </a:ln>
              <a:solidFill>
                <a:srgbClr val="33CCCC"/>
              </a:solidFill>
              <a:latin typeface="黑体"/>
              <a:ea typeface="黑体"/>
            </a:endParaRPr>
          </a:p>
        </p:txBody>
      </p:sp>
      <p:sp>
        <p:nvSpPr>
          <p:cNvPr id="434179" name="WordArt 1027"/>
          <p:cNvSpPr>
            <a:spLocks noChangeArrowheads="1" noChangeShapeType="1" noTextEdit="1"/>
          </p:cNvSpPr>
          <p:nvPr/>
        </p:nvSpPr>
        <p:spPr bwMode="auto">
          <a:xfrm>
            <a:off x="756047" y="641301"/>
            <a:ext cx="4048002" cy="6508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370"/>
              </a:avLst>
            </a:prstTxWarp>
          </a:bodyPr>
          <a:lstStyle/>
          <a:p>
            <a:pPr algn="ctr"/>
            <a:endParaRPr lang="zh-CN" altLang="en-US" sz="3600" kern="10">
              <a:ln w="9525">
                <a:solidFill>
                  <a:srgbClr val="FFFF00"/>
                </a:solidFill>
                <a:miter lim="800000"/>
                <a:headEnd/>
                <a:tailEnd/>
              </a:ln>
              <a:solidFill>
                <a:srgbClr val="FFCC00"/>
              </a:solidFill>
              <a:latin typeface="黑体"/>
              <a:ea typeface="黑体"/>
            </a:endParaRPr>
          </a:p>
        </p:txBody>
      </p:sp>
      <p:sp>
        <p:nvSpPr>
          <p:cNvPr id="7" name="AutoShape 43"/>
          <p:cNvSpPr>
            <a:spLocks noChangeArrowheads="1"/>
          </p:cNvSpPr>
          <p:nvPr/>
        </p:nvSpPr>
        <p:spPr bwMode="auto">
          <a:xfrm>
            <a:off x="1131367" y="641301"/>
            <a:ext cx="7345363" cy="5813049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 w="19050" cap="sq">
            <a:solidFill>
              <a:schemeClr val="accent1">
                <a:lumMod val="40000"/>
                <a:lumOff val="60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>
              <a:lnSpc>
                <a:spcPct val="150000"/>
              </a:lnSpc>
            </a:pPr>
            <a:r>
              <a:rPr lang="en-US" altLang="zh-CN" dirty="0">
                <a:latin typeface="黑体" pitchFamily="49" charset="-122"/>
                <a:ea typeface="黑体" pitchFamily="49" charset="-122"/>
              </a:rPr>
              <a:t>1.</a:t>
            </a:r>
            <a:r>
              <a:rPr lang="zh-CN" altLang="en-US" sz="2000" b="1" dirty="0">
                <a:latin typeface="黑体" pitchFamily="49" charset="-122"/>
                <a:ea typeface="黑体" pitchFamily="49" charset="-122"/>
              </a:rPr>
              <a:t>如何办理借书证？</a:t>
            </a:r>
            <a:br>
              <a:rPr lang="zh-CN" altLang="en-US" sz="2000" b="1" dirty="0">
                <a:latin typeface="黑体" pitchFamily="49" charset="-122"/>
                <a:ea typeface="黑体" pitchFamily="49" charset="-122"/>
              </a:rPr>
            </a:br>
            <a:r>
              <a:rPr lang="en-US" altLang="zh-CN" sz="2000" b="1" dirty="0">
                <a:latin typeface="黑体" pitchFamily="49" charset="-122"/>
                <a:ea typeface="黑体" pitchFamily="49" charset="-122"/>
              </a:rPr>
              <a:t>2.</a:t>
            </a:r>
            <a:r>
              <a:rPr lang="zh-CN" altLang="en-US" sz="2000" b="1" dirty="0">
                <a:latin typeface="黑体" pitchFamily="49" charset="-122"/>
                <a:ea typeface="黑体" pitchFamily="49" charset="-122"/>
              </a:rPr>
              <a:t>本科生借书册数？</a:t>
            </a:r>
            <a:br>
              <a:rPr lang="zh-CN" altLang="en-US" sz="2000" b="1" dirty="0">
                <a:latin typeface="黑体" pitchFamily="49" charset="-122"/>
                <a:ea typeface="黑体" pitchFamily="49" charset="-122"/>
              </a:rPr>
            </a:br>
            <a:r>
              <a:rPr lang="en-US" altLang="zh-CN" sz="2000" b="1" dirty="0">
                <a:latin typeface="黑体" pitchFamily="49" charset="-122"/>
                <a:ea typeface="黑体" pitchFamily="49" charset="-122"/>
              </a:rPr>
              <a:t>3.</a:t>
            </a:r>
            <a:r>
              <a:rPr lang="zh-CN" altLang="en-US" sz="2000" b="1" dirty="0">
                <a:latin typeface="黑体" pitchFamily="49" charset="-122"/>
                <a:ea typeface="黑体" pitchFamily="49" charset="-122"/>
              </a:rPr>
              <a:t>使用一卡通时注意的问题。</a:t>
            </a:r>
            <a:br>
              <a:rPr lang="zh-CN" altLang="en-US" sz="2000" b="1" dirty="0">
                <a:latin typeface="黑体" pitchFamily="49" charset="-122"/>
                <a:ea typeface="黑体" pitchFamily="49" charset="-122"/>
              </a:rPr>
            </a:br>
            <a:r>
              <a:rPr lang="en-US" altLang="zh-CN" sz="2000" b="1" dirty="0">
                <a:latin typeface="黑体" pitchFamily="49" charset="-122"/>
                <a:ea typeface="黑体" pitchFamily="49" charset="-122"/>
              </a:rPr>
              <a:t>4.</a:t>
            </a:r>
            <a:r>
              <a:rPr lang="zh-CN" altLang="en-US" sz="2000" b="1" dirty="0">
                <a:latin typeface="黑体" pitchFamily="49" charset="-122"/>
                <a:ea typeface="黑体" pitchFamily="49" charset="-122"/>
              </a:rPr>
              <a:t>个人物品存放地点</a:t>
            </a:r>
            <a:r>
              <a:rPr lang="zh-CN" altLang="en-US" sz="2000" b="1" dirty="0" smtClean="0">
                <a:latin typeface="黑体" pitchFamily="49" charset="-122"/>
                <a:ea typeface="黑体" pitchFamily="49" charset="-122"/>
              </a:rPr>
              <a:t>。</a:t>
            </a:r>
            <a:endParaRPr lang="en-US" altLang="zh-CN" sz="2000" b="1" dirty="0" smtClean="0">
              <a:latin typeface="黑体" pitchFamily="49" charset="-122"/>
              <a:ea typeface="黑体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 b="1" dirty="0" smtClean="0">
                <a:latin typeface="黑体" pitchFamily="49" charset="-122"/>
                <a:ea typeface="黑体" pitchFamily="49" charset="-122"/>
              </a:rPr>
              <a:t>5 </a:t>
            </a:r>
            <a:r>
              <a:rPr lang="zh-CN" altLang="en-US" sz="2000" b="1" dirty="0" smtClean="0">
                <a:latin typeface="黑体" pitchFamily="49" charset="-122"/>
                <a:ea typeface="黑体" pitchFamily="49" charset="-122"/>
              </a:rPr>
              <a:t>借书证为什么借不了书？</a:t>
            </a:r>
            <a:r>
              <a:rPr lang="zh-CN" altLang="en-US" sz="2000" b="1" dirty="0">
                <a:latin typeface="黑体" pitchFamily="49" charset="-122"/>
                <a:ea typeface="黑体" pitchFamily="49" charset="-122"/>
              </a:rPr>
              <a:t/>
            </a:r>
            <a:br>
              <a:rPr lang="zh-CN" altLang="en-US" sz="2000" b="1" dirty="0">
                <a:latin typeface="黑体" pitchFamily="49" charset="-122"/>
                <a:ea typeface="黑体" pitchFamily="49" charset="-122"/>
              </a:rPr>
            </a:br>
            <a:r>
              <a:rPr lang="en-US" altLang="zh-CN" sz="2000" b="1" dirty="0" smtClean="0">
                <a:latin typeface="黑体" pitchFamily="49" charset="-122"/>
                <a:ea typeface="黑体" pitchFamily="49" charset="-122"/>
              </a:rPr>
              <a:t>6.</a:t>
            </a:r>
            <a:r>
              <a:rPr lang="zh-CN" altLang="en-US" sz="2000" b="1" dirty="0" smtClean="0">
                <a:latin typeface="黑体" pitchFamily="49" charset="-122"/>
                <a:ea typeface="黑体" pitchFamily="49" charset="-122"/>
              </a:rPr>
              <a:t>如何</a:t>
            </a:r>
            <a:r>
              <a:rPr lang="zh-CN" altLang="en-US" sz="2000" b="1" dirty="0">
                <a:latin typeface="黑体" pitchFamily="49" charset="-122"/>
                <a:ea typeface="黑体" pitchFamily="49" charset="-122"/>
              </a:rPr>
              <a:t>借书？</a:t>
            </a:r>
          </a:p>
          <a:p>
            <a:pPr>
              <a:lnSpc>
                <a:spcPct val="150000"/>
              </a:lnSpc>
            </a:pPr>
            <a:r>
              <a:rPr lang="en-US" altLang="zh-CN" sz="2000" b="1" dirty="0" smtClean="0">
                <a:latin typeface="黑体" pitchFamily="49" charset="-122"/>
                <a:ea typeface="黑体" pitchFamily="49" charset="-122"/>
              </a:rPr>
              <a:t>7.</a:t>
            </a:r>
            <a:r>
              <a:rPr lang="zh-CN" altLang="en-US" sz="2000" b="1" dirty="0" smtClean="0">
                <a:latin typeface="黑体" pitchFamily="49" charset="-122"/>
                <a:ea typeface="黑体" pitchFamily="49" charset="-122"/>
              </a:rPr>
              <a:t>如何</a:t>
            </a:r>
            <a:r>
              <a:rPr lang="zh-CN" altLang="en-US" sz="2000" b="1" dirty="0">
                <a:latin typeface="黑体" pitchFamily="49" charset="-122"/>
                <a:ea typeface="黑体" pitchFamily="49" charset="-122"/>
              </a:rPr>
              <a:t>还书</a:t>
            </a:r>
            <a:r>
              <a:rPr lang="zh-CN" altLang="en-US" sz="2000" b="1" dirty="0" smtClean="0">
                <a:latin typeface="黑体" pitchFamily="49" charset="-122"/>
                <a:ea typeface="黑体" pitchFamily="49" charset="-122"/>
              </a:rPr>
              <a:t>？</a:t>
            </a:r>
            <a:endParaRPr lang="en-US" altLang="zh-CN" sz="2000" b="1" dirty="0">
              <a:latin typeface="黑体" pitchFamily="49" charset="-122"/>
              <a:ea typeface="黑体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 b="1" dirty="0" smtClean="0">
                <a:latin typeface="黑体" pitchFamily="49" charset="-122"/>
                <a:ea typeface="黑体" pitchFamily="49" charset="-122"/>
              </a:rPr>
              <a:t>8.</a:t>
            </a:r>
            <a:r>
              <a:rPr lang="zh-CN" altLang="en-US" sz="2000" b="1" dirty="0" smtClean="0">
                <a:latin typeface="黑体" pitchFamily="49" charset="-122"/>
                <a:ea typeface="黑体" pitchFamily="49" charset="-122"/>
              </a:rPr>
              <a:t>如何</a:t>
            </a:r>
            <a:r>
              <a:rPr lang="zh-CN" altLang="en-US" sz="2000" b="1" dirty="0">
                <a:latin typeface="黑体" pitchFamily="49" charset="-122"/>
                <a:ea typeface="黑体" pitchFamily="49" charset="-122"/>
              </a:rPr>
              <a:t>复制随书</a:t>
            </a:r>
            <a:r>
              <a:rPr lang="zh-CN" altLang="en-US" sz="2000" b="1" dirty="0" smtClean="0">
                <a:latin typeface="黑体" pitchFamily="49" charset="-122"/>
                <a:ea typeface="黑体" pitchFamily="49" charset="-122"/>
              </a:rPr>
              <a:t>光盘？</a:t>
            </a:r>
            <a:r>
              <a:rPr lang="en-US" altLang="zh-CN" sz="2000" b="1" dirty="0" smtClean="0">
                <a:latin typeface="黑体" pitchFamily="49" charset="-122"/>
                <a:ea typeface="黑体" pitchFamily="49" charset="-122"/>
              </a:rPr>
              <a:t> </a:t>
            </a:r>
            <a:r>
              <a:rPr lang="en-US" altLang="zh-CN" sz="2000" b="1" dirty="0">
                <a:latin typeface="黑体" pitchFamily="49" charset="-122"/>
                <a:ea typeface="黑体" pitchFamily="49" charset="-122"/>
              </a:rPr>
              <a:t/>
            </a:r>
            <a:br>
              <a:rPr lang="en-US" altLang="zh-CN" sz="2000" b="1" dirty="0">
                <a:latin typeface="黑体" pitchFamily="49" charset="-122"/>
                <a:ea typeface="黑体" pitchFamily="49" charset="-122"/>
              </a:rPr>
            </a:br>
            <a:r>
              <a:rPr lang="en-US" altLang="zh-CN" sz="2000" b="1" dirty="0" smtClean="0">
                <a:latin typeface="黑体" pitchFamily="49" charset="-122"/>
                <a:ea typeface="黑体" pitchFamily="49" charset="-122"/>
              </a:rPr>
              <a:t>9.</a:t>
            </a:r>
            <a:r>
              <a:rPr lang="zh-CN" altLang="en-US" sz="2000" b="1" dirty="0" smtClean="0">
                <a:latin typeface="黑体" pitchFamily="49" charset="-122"/>
                <a:ea typeface="黑体" pitchFamily="49" charset="-122"/>
              </a:rPr>
              <a:t>如何办理文献复印？</a:t>
            </a:r>
            <a:endParaRPr lang="en-US" altLang="zh-CN" sz="2000" b="1" dirty="0" smtClean="0">
              <a:latin typeface="黑体" pitchFamily="49" charset="-122"/>
              <a:ea typeface="黑体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 b="1" dirty="0" smtClean="0">
                <a:latin typeface="黑体" pitchFamily="49" charset="-122"/>
                <a:ea typeface="黑体" pitchFamily="49" charset="-122"/>
              </a:rPr>
              <a:t>10.</a:t>
            </a:r>
            <a:r>
              <a:rPr lang="zh-CN" altLang="en-US" sz="2000" b="1" dirty="0" smtClean="0">
                <a:latin typeface="黑体" pitchFamily="49" charset="-122"/>
                <a:ea typeface="黑体" pitchFamily="49" charset="-122"/>
              </a:rPr>
              <a:t>如何预约图书？</a:t>
            </a:r>
            <a:endParaRPr lang="en-US" altLang="zh-CN" sz="2000" b="1" dirty="0" smtClean="0">
              <a:latin typeface="黑体" pitchFamily="49" charset="-122"/>
              <a:ea typeface="黑体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 b="1" dirty="0" smtClean="0">
                <a:latin typeface="黑体" pitchFamily="49" charset="-122"/>
                <a:ea typeface="黑体" pitchFamily="49" charset="-122"/>
              </a:rPr>
              <a:t>11.</a:t>
            </a:r>
            <a:r>
              <a:rPr lang="zh-CN" altLang="en-US" sz="2000" b="1" dirty="0" smtClean="0">
                <a:latin typeface="黑体" pitchFamily="49" charset="-122"/>
                <a:ea typeface="黑体" pitchFamily="49" charset="-122"/>
              </a:rPr>
              <a:t>如何利用还书箱？</a:t>
            </a:r>
            <a:endParaRPr lang="zh-CN" altLang="en-US" sz="2000" b="1" dirty="0">
              <a:latin typeface="黑体" pitchFamily="49" charset="-122"/>
              <a:ea typeface="黑体" pitchFamily="49" charset="-122"/>
            </a:endParaRPr>
          </a:p>
          <a:p>
            <a:pPr>
              <a:lnSpc>
                <a:spcPct val="150000"/>
              </a:lnSpc>
            </a:pPr>
            <a:endParaRPr lang="zh-CN" altLang="en-US" sz="1900" b="1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0" name="AutoShape 45"/>
          <p:cNvSpPr>
            <a:spLocks noChangeArrowheads="1"/>
          </p:cNvSpPr>
          <p:nvPr/>
        </p:nvSpPr>
        <p:spPr bwMode="auto">
          <a:xfrm>
            <a:off x="6792912" y="1605607"/>
            <a:ext cx="1584325" cy="4103687"/>
          </a:xfrm>
          <a:prstGeom prst="diamond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9050" cap="sq">
            <a:pattFill prst="pct50">
              <a:fgClr>
                <a:srgbClr val="66FF33"/>
              </a:fgClr>
              <a:bgClr>
                <a:schemeClr val="bg1"/>
              </a:bgClr>
            </a:patt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endParaRPr lang="zh-CN" altLang="en-US"/>
          </a:p>
        </p:txBody>
      </p:sp>
      <p:sp>
        <p:nvSpPr>
          <p:cNvPr id="12" name="Oval 44"/>
          <p:cNvSpPr>
            <a:spLocks noChangeArrowheads="1"/>
          </p:cNvSpPr>
          <p:nvPr/>
        </p:nvSpPr>
        <p:spPr bwMode="auto">
          <a:xfrm>
            <a:off x="7081042" y="1461143"/>
            <a:ext cx="1008063" cy="4392613"/>
          </a:xfrm>
          <a:prstGeom prst="ellipse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r>
              <a:rPr lang="zh-CN" altLang="en-US" sz="8000" dirty="0"/>
              <a:t>  </a:t>
            </a:r>
            <a:r>
              <a:rPr lang="zh-CN" altLang="en-US" sz="12000" dirty="0">
                <a:solidFill>
                  <a:schemeClr val="accent5"/>
                </a:solidFill>
              </a:rPr>
              <a:t>？</a:t>
            </a:r>
          </a:p>
        </p:txBody>
      </p:sp>
      <p:sp>
        <p:nvSpPr>
          <p:cNvPr id="8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852540" y="6073350"/>
            <a:ext cx="3225799" cy="381000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1" hangingPunct="1"/>
            <a:r>
              <a:rPr lang="zh-CN" altLang="en-US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图书馆利用</a:t>
            </a:r>
          </a:p>
        </p:txBody>
      </p:sp>
    </p:spTree>
    <p:extLst>
      <p:ext uri="{BB962C8B-B14F-4D97-AF65-F5344CB8AC3E}">
        <p14:creationId xmlns:p14="http://schemas.microsoft.com/office/powerpoint/2010/main" xmlns="" val="3828405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3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3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3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3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3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2" dur="3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5" dur="3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 animBg="1"/>
      <p:bldP spid="10" grpId="0" animBg="1"/>
      <p:bldP spid="12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8" name="WordArt 1026"/>
          <p:cNvSpPr>
            <a:spLocks noChangeArrowheads="1" noChangeShapeType="1" noTextEdit="1"/>
          </p:cNvSpPr>
          <p:nvPr/>
        </p:nvSpPr>
        <p:spPr bwMode="auto">
          <a:xfrm>
            <a:off x="1260078" y="4417847"/>
            <a:ext cx="8484526" cy="136810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zh-CN" altLang="en-US" sz="4000" b="1" kern="10">
              <a:ln w="9525">
                <a:solidFill>
                  <a:srgbClr val="00FFFF"/>
                </a:solidFill>
                <a:miter lim="800000"/>
                <a:headEnd/>
                <a:tailEnd/>
              </a:ln>
              <a:solidFill>
                <a:srgbClr val="33CCCC"/>
              </a:solidFill>
              <a:latin typeface="黑体"/>
              <a:ea typeface="黑体"/>
            </a:endParaRPr>
          </a:p>
        </p:txBody>
      </p:sp>
      <p:sp>
        <p:nvSpPr>
          <p:cNvPr id="434179" name="WordArt 1027"/>
          <p:cNvSpPr>
            <a:spLocks noChangeArrowheads="1" noChangeShapeType="1" noTextEdit="1"/>
          </p:cNvSpPr>
          <p:nvPr/>
        </p:nvSpPr>
        <p:spPr bwMode="auto">
          <a:xfrm>
            <a:off x="756047" y="641301"/>
            <a:ext cx="4048002" cy="6508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370"/>
              </a:avLst>
            </a:prstTxWarp>
          </a:bodyPr>
          <a:lstStyle/>
          <a:p>
            <a:pPr algn="ctr"/>
            <a:endParaRPr lang="zh-CN" altLang="en-US" sz="3600" kern="10">
              <a:ln w="9525">
                <a:solidFill>
                  <a:srgbClr val="FFFF00"/>
                </a:solidFill>
                <a:miter lim="800000"/>
                <a:headEnd/>
                <a:tailEnd/>
              </a:ln>
              <a:solidFill>
                <a:srgbClr val="FFCC00"/>
              </a:solidFill>
              <a:latin typeface="黑体"/>
              <a:ea typeface="黑体"/>
            </a:endParaRPr>
          </a:p>
        </p:txBody>
      </p:sp>
      <p:sp>
        <p:nvSpPr>
          <p:cNvPr id="6" name="Rectangle 43"/>
          <p:cNvSpPr>
            <a:spLocks noChangeArrowheads="1"/>
          </p:cNvSpPr>
          <p:nvPr/>
        </p:nvSpPr>
        <p:spPr bwMode="auto">
          <a:xfrm>
            <a:off x="795425" y="296069"/>
            <a:ext cx="8017247" cy="1140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zh-CN" altLang="en-US" sz="32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如何办理借书证</a:t>
            </a:r>
            <a:endParaRPr lang="en-US" altLang="zh-CN" sz="3200" b="1" dirty="0">
              <a:solidFill>
                <a:srgbClr val="0070C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7" name="Text Box 43"/>
          <p:cNvSpPr txBox="1">
            <a:spLocks noChangeArrowheads="1"/>
          </p:cNvSpPr>
          <p:nvPr/>
        </p:nvSpPr>
        <p:spPr bwMode="auto">
          <a:xfrm>
            <a:off x="1383780" y="1436159"/>
            <a:ext cx="6840538" cy="3584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>
              <a:lnSpc>
                <a:spcPct val="200000"/>
              </a:lnSpc>
              <a:spcBef>
                <a:spcPct val="50000"/>
              </a:spcBef>
              <a:buClr>
                <a:schemeClr val="bg2">
                  <a:lumMod val="50000"/>
                </a:schemeClr>
              </a:buClr>
              <a:buFont typeface="Wingdings" pitchFamily="2" charset="2"/>
              <a:buChar char="Ø"/>
            </a:pPr>
            <a:r>
              <a:rPr lang="zh-CN" altLang="en-US" sz="2500" b="1" dirty="0" smtClean="0">
                <a:latin typeface="黑体" pitchFamily="49" charset="-122"/>
                <a:ea typeface="黑体" pitchFamily="49" charset="-122"/>
              </a:rPr>
              <a:t>无需</a:t>
            </a:r>
            <a:r>
              <a:rPr lang="zh-CN" altLang="en-US" sz="2500" b="1" dirty="0">
                <a:latin typeface="黑体" pitchFamily="49" charset="-122"/>
                <a:ea typeface="黑体" pitchFamily="49" charset="-122"/>
              </a:rPr>
              <a:t>办理，使用</a:t>
            </a:r>
            <a:r>
              <a:rPr lang="zh-CN" altLang="en-US" sz="2500" b="1" dirty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一卡通</a:t>
            </a:r>
            <a:r>
              <a:rPr lang="zh-CN" altLang="en-US" sz="2500" b="1" dirty="0">
                <a:latin typeface="黑体" pitchFamily="49" charset="-122"/>
                <a:ea typeface="黑体" pitchFamily="49" charset="-122"/>
              </a:rPr>
              <a:t>即可借书；</a:t>
            </a:r>
          </a:p>
          <a:p>
            <a:pPr>
              <a:lnSpc>
                <a:spcPct val="200000"/>
              </a:lnSpc>
              <a:spcBef>
                <a:spcPct val="50000"/>
              </a:spcBef>
              <a:buClr>
                <a:schemeClr val="bg2">
                  <a:lumMod val="50000"/>
                </a:schemeClr>
              </a:buClr>
              <a:buFont typeface="Wingdings" pitchFamily="2" charset="2"/>
              <a:buChar char="Ø"/>
            </a:pPr>
            <a:r>
              <a:rPr lang="zh-CN" altLang="en-US" sz="2500" b="1" dirty="0" smtClean="0">
                <a:latin typeface="黑体" pitchFamily="49" charset="-122"/>
                <a:ea typeface="黑体" pitchFamily="49" charset="-122"/>
              </a:rPr>
              <a:t>待</a:t>
            </a:r>
            <a:r>
              <a:rPr lang="zh-CN" altLang="en-US" sz="2500" b="1" dirty="0">
                <a:latin typeface="楷体_GB2312" pitchFamily="49" charset="-122"/>
                <a:ea typeface="黑体" pitchFamily="49" charset="-122"/>
              </a:rPr>
              <a:t>“</a:t>
            </a:r>
            <a:r>
              <a:rPr lang="zh-CN" altLang="en-US" sz="2500" b="1" dirty="0">
                <a:latin typeface="黑体" pitchFamily="49" charset="-122"/>
                <a:ea typeface="黑体" pitchFamily="49" charset="-122"/>
              </a:rPr>
              <a:t>利用课</a:t>
            </a:r>
            <a:r>
              <a:rPr lang="zh-CN" altLang="en-US" sz="2500" b="1" dirty="0">
                <a:latin typeface="楷体_GB2312" pitchFamily="49" charset="-122"/>
                <a:ea typeface="黑体" pitchFamily="49" charset="-122"/>
              </a:rPr>
              <a:t>”</a:t>
            </a:r>
            <a:r>
              <a:rPr lang="zh-CN" altLang="en-US" sz="2500" b="1" dirty="0">
                <a:latin typeface="黑体" pitchFamily="49" charset="-122"/>
                <a:ea typeface="黑体" pitchFamily="49" charset="-122"/>
              </a:rPr>
              <a:t>结束后，图书馆从一卡通中心获取数据</a:t>
            </a:r>
            <a:r>
              <a:rPr lang="zh-CN" altLang="en-US" sz="2500" b="1" dirty="0" smtClean="0">
                <a:latin typeface="黑体" pitchFamily="49" charset="-122"/>
                <a:ea typeface="黑体" pitchFamily="49" charset="-122"/>
              </a:rPr>
              <a:t>，给</a:t>
            </a:r>
            <a:r>
              <a:rPr lang="zh-CN" altLang="en-US" sz="25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考试</a:t>
            </a:r>
            <a:r>
              <a:rPr lang="zh-CN" altLang="en-US" sz="2500" b="1" dirty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合格</a:t>
            </a:r>
            <a:r>
              <a:rPr lang="zh-CN" altLang="en-US" sz="2500" b="1" dirty="0">
                <a:latin typeface="黑体" pitchFamily="49" charset="-122"/>
                <a:ea typeface="黑体" pitchFamily="49" charset="-122"/>
              </a:rPr>
              <a:t>的同学</a:t>
            </a:r>
            <a:r>
              <a:rPr lang="zh-CN" altLang="en-US" sz="2500" b="1" dirty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逐批开通</a:t>
            </a:r>
            <a:r>
              <a:rPr lang="zh-CN" altLang="en-US" sz="2500" b="1" dirty="0">
                <a:latin typeface="黑体" pitchFamily="49" charset="-122"/>
                <a:ea typeface="黑体" pitchFamily="49" charset="-122"/>
              </a:rPr>
              <a:t>借阅 权限。</a:t>
            </a:r>
          </a:p>
        </p:txBody>
      </p:sp>
      <p:sp>
        <p:nvSpPr>
          <p:cNvPr id="8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518805" y="6163469"/>
            <a:ext cx="3225799" cy="381000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1" hangingPunct="1"/>
            <a:r>
              <a:rPr lang="zh-CN" altLang="en-US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图书馆利用</a:t>
            </a:r>
          </a:p>
        </p:txBody>
      </p:sp>
    </p:spTree>
    <p:extLst>
      <p:ext uri="{BB962C8B-B14F-4D97-AF65-F5344CB8AC3E}">
        <p14:creationId xmlns:p14="http://schemas.microsoft.com/office/powerpoint/2010/main" xmlns="" val="2618757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8" name="WordArt 1026"/>
          <p:cNvSpPr>
            <a:spLocks noChangeArrowheads="1" noChangeShapeType="1" noTextEdit="1"/>
          </p:cNvSpPr>
          <p:nvPr/>
        </p:nvSpPr>
        <p:spPr bwMode="auto">
          <a:xfrm>
            <a:off x="1260078" y="4417847"/>
            <a:ext cx="8484526" cy="136810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zh-CN" altLang="en-US" sz="4000" b="1" kern="10">
              <a:ln w="9525">
                <a:solidFill>
                  <a:srgbClr val="00FFFF"/>
                </a:solidFill>
                <a:miter lim="800000"/>
                <a:headEnd/>
                <a:tailEnd/>
              </a:ln>
              <a:solidFill>
                <a:srgbClr val="33CCCC"/>
              </a:solidFill>
              <a:latin typeface="黑体"/>
              <a:ea typeface="黑体"/>
            </a:endParaRPr>
          </a:p>
        </p:txBody>
      </p:sp>
      <p:sp>
        <p:nvSpPr>
          <p:cNvPr id="434179" name="WordArt 1027"/>
          <p:cNvSpPr>
            <a:spLocks noChangeArrowheads="1" noChangeShapeType="1" noTextEdit="1"/>
          </p:cNvSpPr>
          <p:nvPr/>
        </p:nvSpPr>
        <p:spPr bwMode="auto">
          <a:xfrm>
            <a:off x="756047" y="641301"/>
            <a:ext cx="4048002" cy="6508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370"/>
              </a:avLst>
            </a:prstTxWarp>
          </a:bodyPr>
          <a:lstStyle/>
          <a:p>
            <a:pPr algn="ctr"/>
            <a:endParaRPr lang="zh-CN" altLang="en-US" sz="3600" kern="10">
              <a:ln w="9525">
                <a:solidFill>
                  <a:srgbClr val="FFFF00"/>
                </a:solidFill>
                <a:miter lim="800000"/>
                <a:headEnd/>
                <a:tailEnd/>
              </a:ln>
              <a:solidFill>
                <a:srgbClr val="FFCC00"/>
              </a:solidFill>
              <a:latin typeface="黑体"/>
              <a:ea typeface="黑体"/>
            </a:endParaRPr>
          </a:p>
        </p:txBody>
      </p:sp>
      <p:sp>
        <p:nvSpPr>
          <p:cNvPr id="6" name="Rectangle 43"/>
          <p:cNvSpPr>
            <a:spLocks noChangeArrowheads="1"/>
          </p:cNvSpPr>
          <p:nvPr/>
        </p:nvSpPr>
        <p:spPr bwMode="auto">
          <a:xfrm>
            <a:off x="795425" y="296069"/>
            <a:ext cx="8017247" cy="1140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zh-CN" altLang="en-US" sz="3200" b="1" dirty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本科生借书册数</a:t>
            </a:r>
            <a:endParaRPr lang="en-US" altLang="zh-CN" sz="3200" b="1" dirty="0">
              <a:solidFill>
                <a:srgbClr val="0070C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7" name="Text Box 43"/>
          <p:cNvSpPr txBox="1">
            <a:spLocks noChangeArrowheads="1"/>
          </p:cNvSpPr>
          <p:nvPr/>
        </p:nvSpPr>
        <p:spPr bwMode="auto">
          <a:xfrm>
            <a:off x="1399173" y="1820069"/>
            <a:ext cx="6840538" cy="2386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>
              <a:lnSpc>
                <a:spcPct val="120000"/>
              </a:lnSpc>
              <a:spcBef>
                <a:spcPct val="50000"/>
              </a:spcBef>
              <a:buClr>
                <a:schemeClr val="bg2">
                  <a:lumMod val="50000"/>
                </a:schemeClr>
              </a:buClr>
              <a:buSzPct val="80000"/>
              <a:buFont typeface="Wingdings" pitchFamily="2" charset="2"/>
              <a:buChar char="Ø"/>
            </a:pPr>
            <a:r>
              <a:rPr lang="zh-CN" altLang="en-US" sz="2500" b="1" dirty="0">
                <a:latin typeface="黑体" pitchFamily="49" charset="-122"/>
                <a:ea typeface="黑体" pitchFamily="49" charset="-122"/>
              </a:rPr>
              <a:t>可借</a:t>
            </a:r>
            <a:r>
              <a:rPr lang="en-US" altLang="zh-CN" sz="2500" b="1" dirty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10</a:t>
            </a:r>
            <a:r>
              <a:rPr lang="zh-CN" altLang="en-US" sz="2500" b="1" dirty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册</a:t>
            </a:r>
            <a:r>
              <a:rPr lang="zh-CN" altLang="en-US" sz="2500" b="1" dirty="0">
                <a:latin typeface="黑体" pitchFamily="49" charset="-122"/>
                <a:ea typeface="黑体" pitchFamily="49" charset="-122"/>
              </a:rPr>
              <a:t>图书，借期</a:t>
            </a:r>
            <a:r>
              <a:rPr lang="en-US" altLang="zh-CN" sz="2500" b="1" dirty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60</a:t>
            </a:r>
            <a:r>
              <a:rPr lang="zh-CN" altLang="en-US" sz="2500" b="1" dirty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天</a:t>
            </a:r>
            <a:r>
              <a:rPr lang="zh-CN" altLang="en-US" sz="2500" b="1" dirty="0">
                <a:latin typeface="黑体" pitchFamily="49" charset="-122"/>
                <a:ea typeface="黑体" pitchFamily="49" charset="-122"/>
              </a:rPr>
              <a:t>；</a:t>
            </a:r>
          </a:p>
          <a:p>
            <a:pPr>
              <a:lnSpc>
                <a:spcPct val="150000"/>
              </a:lnSpc>
              <a:spcBef>
                <a:spcPct val="50000"/>
              </a:spcBef>
              <a:buClr>
                <a:schemeClr val="bg2">
                  <a:lumMod val="50000"/>
                </a:schemeClr>
              </a:buClr>
              <a:buSzPct val="80000"/>
              <a:buFont typeface="Wingdings" pitchFamily="2" charset="2"/>
              <a:buChar char="Ø"/>
            </a:pPr>
            <a:r>
              <a:rPr lang="zh-CN" altLang="en-US" sz="2500" b="1" dirty="0" smtClean="0">
                <a:latin typeface="黑体" pitchFamily="49" charset="-122"/>
                <a:ea typeface="黑体" pitchFamily="49" charset="-122"/>
              </a:rPr>
              <a:t>每本图书可通过“我的图书馆”（微信上“我的借阅”、移动图书馆</a:t>
            </a:r>
            <a:r>
              <a:rPr lang="en-US" altLang="zh-CN" sz="2500" b="1" dirty="0" smtClean="0">
                <a:latin typeface="黑体" pitchFamily="49" charset="-122"/>
                <a:ea typeface="黑体" pitchFamily="49" charset="-122"/>
              </a:rPr>
              <a:t>APP</a:t>
            </a:r>
            <a:r>
              <a:rPr lang="zh-CN" altLang="en-US" sz="2500" b="1" dirty="0" smtClean="0">
                <a:latin typeface="黑体" pitchFamily="49" charset="-122"/>
                <a:ea typeface="黑体" pitchFamily="49" charset="-122"/>
              </a:rPr>
              <a:t>）办理</a:t>
            </a:r>
            <a:r>
              <a:rPr lang="zh-CN" altLang="en-US" sz="2500" b="1" dirty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一次续借</a:t>
            </a:r>
            <a:r>
              <a:rPr lang="zh-CN" altLang="en-US" sz="2500" b="1" dirty="0" smtClean="0">
                <a:latin typeface="黑体" pitchFamily="49" charset="-122"/>
                <a:ea typeface="黑体" pitchFamily="49" charset="-122"/>
              </a:rPr>
              <a:t>，</a:t>
            </a:r>
            <a:r>
              <a:rPr lang="zh-CN" altLang="en-US" sz="25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续借期限为</a:t>
            </a:r>
            <a:r>
              <a:rPr lang="zh-CN" altLang="en-US" sz="2500" b="1" dirty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正常借期的一半</a:t>
            </a:r>
            <a:r>
              <a:rPr lang="zh-CN" altLang="en-US" sz="25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。</a:t>
            </a:r>
            <a:endParaRPr lang="en-US" altLang="zh-CN" sz="2500" b="1" dirty="0" smtClean="0">
              <a:solidFill>
                <a:srgbClr val="0070C0"/>
              </a:solidFill>
              <a:latin typeface="黑体" pitchFamily="49" charset="-122"/>
              <a:ea typeface="黑体" pitchFamily="49" charset="-122"/>
            </a:endParaRPr>
          </a:p>
          <a:p>
            <a:pPr>
              <a:lnSpc>
                <a:spcPct val="150000"/>
              </a:lnSpc>
              <a:spcBef>
                <a:spcPct val="50000"/>
              </a:spcBef>
              <a:buClr>
                <a:schemeClr val="bg2">
                  <a:lumMod val="50000"/>
                </a:schemeClr>
              </a:buClr>
              <a:buSzPct val="80000"/>
              <a:buFont typeface="Wingdings" pitchFamily="2" charset="2"/>
              <a:buChar char="Ø"/>
            </a:pPr>
            <a:endParaRPr lang="zh-CN" altLang="en-US" sz="2500" b="1" i="1" dirty="0">
              <a:solidFill>
                <a:srgbClr val="0070C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8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518805" y="6163469"/>
            <a:ext cx="3225799" cy="381000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1" hangingPunct="1"/>
            <a:r>
              <a:rPr lang="zh-CN" altLang="en-US" sz="1600" b="1" dirty="0" smtClean="0">
                <a:solidFill>
                  <a:srgbClr val="0070C0"/>
                </a:solidFill>
                <a:latin typeface="黑体" pitchFamily="49" charset="-122"/>
                <a:ea typeface="黑体" pitchFamily="49" charset="-122"/>
              </a:rPr>
              <a:t>图书馆利用</a:t>
            </a:r>
          </a:p>
        </p:txBody>
      </p:sp>
    </p:spTree>
    <p:extLst>
      <p:ext uri="{BB962C8B-B14F-4D97-AF65-F5344CB8AC3E}">
        <p14:creationId xmlns:p14="http://schemas.microsoft.com/office/powerpoint/2010/main" xmlns="" val="3722677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8448</TotalTime>
  <Words>1954</Words>
  <Application>Microsoft Office PowerPoint</Application>
  <PresentationFormat>自定义</PresentationFormat>
  <Paragraphs>216</Paragraphs>
  <Slides>62</Slides>
  <Notes>4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62</vt:i4>
      </vt:variant>
    </vt:vector>
  </HeadingPairs>
  <TitlesOfParts>
    <vt:vector size="63" baseType="lpstr">
      <vt:lpstr>Office Theme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  <vt:lpstr>幻灯片 30</vt:lpstr>
      <vt:lpstr>幻灯片 31</vt:lpstr>
      <vt:lpstr>幻灯片 32</vt:lpstr>
      <vt:lpstr>幻灯片 33</vt:lpstr>
      <vt:lpstr>幻灯片 34</vt:lpstr>
      <vt:lpstr>幻灯片 35</vt:lpstr>
      <vt:lpstr>幻灯片 36</vt:lpstr>
      <vt:lpstr>幻灯片 37</vt:lpstr>
      <vt:lpstr>幻灯片 38</vt:lpstr>
      <vt:lpstr>幻灯片 39</vt:lpstr>
      <vt:lpstr>幻灯片 40</vt:lpstr>
      <vt:lpstr>幻灯片 41</vt:lpstr>
      <vt:lpstr>幻灯片 42</vt:lpstr>
      <vt:lpstr>幻灯片 43</vt:lpstr>
      <vt:lpstr>幻灯片 44</vt:lpstr>
      <vt:lpstr>幻灯片 45</vt:lpstr>
      <vt:lpstr>幻灯片 46</vt:lpstr>
      <vt:lpstr>幻灯片 47</vt:lpstr>
      <vt:lpstr>幻灯片 48</vt:lpstr>
      <vt:lpstr>幻灯片 49</vt:lpstr>
      <vt:lpstr>幻灯片 50</vt:lpstr>
      <vt:lpstr>幻灯片 51</vt:lpstr>
      <vt:lpstr>幻灯片 52</vt:lpstr>
      <vt:lpstr>幻灯片 53</vt:lpstr>
      <vt:lpstr>幻灯片 54</vt:lpstr>
      <vt:lpstr>幻灯片 55</vt:lpstr>
      <vt:lpstr>幻灯片 56</vt:lpstr>
      <vt:lpstr>幻灯片 57</vt:lpstr>
      <vt:lpstr>幻灯片 58</vt:lpstr>
      <vt:lpstr>幻灯片 59</vt:lpstr>
      <vt:lpstr>幻灯片 60</vt:lpstr>
      <vt:lpstr>幻灯片 61</vt:lpstr>
      <vt:lpstr>幻灯片 62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cj</dc:creator>
  <cp:lastModifiedBy>lib</cp:lastModifiedBy>
  <cp:revision>1261</cp:revision>
  <dcterms:created xsi:type="dcterms:W3CDTF">2015-04-11T14:21:06Z</dcterms:created>
  <dcterms:modified xsi:type="dcterms:W3CDTF">2017-06-20T05:22:06Z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2015-04-01T00:00:00Z</vt:filetime>
  </property>
  <property fmtid="{D5CDD505-2E9C-101B-9397-08002B2CF9AE}" pid="3" name="LastSaved">
    <vt:filetime>2015-04-11T00:00:00Z</vt:filetime>
  </property>
</Properties>
</file>