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303" r:id="rId14"/>
    <p:sldId id="269" r:id="rId15"/>
    <p:sldId id="304"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567" autoAdjust="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D0D298-B138-45A8-A5F3-939BEC369D8C}" type="datetimeFigureOut">
              <a:rPr lang="zh-CN" altLang="en-US" smtClean="0"/>
              <a:pPr/>
              <a:t>2015/10/21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C43858-94A1-4916-8950-0F98F58BAED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headEnd/>
            <a:tailEnd/>
          </a:ln>
        </p:spPr>
      </p:sp>
      <p:sp>
        <p:nvSpPr>
          <p:cNvPr id="5222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891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882EF4-28BF-44A0-BA31-B137EDC9FA53}" type="slidenum">
              <a:rPr lang="zh-CN" altLang="en-US" smtClean="0"/>
              <a:pPr fontAlgn="base">
                <a:spcBef>
                  <a:spcPct val="0"/>
                </a:spcBef>
                <a:spcAft>
                  <a:spcPct val="0"/>
                </a:spcAft>
                <a:defRPr/>
              </a:pPr>
              <a:t>1</a:t>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p:spPr>
      </p:sp>
      <p:sp>
        <p:nvSpPr>
          <p:cNvPr id="593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117DA3-04CC-4C61-B265-C77F1EFD9725}" type="slidenum">
              <a:rPr lang="zh-CN" altLang="en-US" smtClean="0"/>
              <a:pPr fontAlgn="base">
                <a:spcBef>
                  <a:spcPct val="0"/>
                </a:spcBef>
                <a:spcAft>
                  <a:spcPct val="0"/>
                </a:spcAft>
                <a:defRPr/>
              </a:pPr>
              <a:t>15</a:t>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headEnd/>
            <a:tailEnd/>
          </a:ln>
        </p:spPr>
      </p:sp>
      <p:sp>
        <p:nvSpPr>
          <p:cNvPr id="604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198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1351BC-9FCB-4ECD-BC55-CCD40C937860}" type="slidenum">
              <a:rPr lang="zh-CN" altLang="en-US" smtClean="0"/>
              <a:pPr fontAlgn="base">
                <a:spcBef>
                  <a:spcPct val="0"/>
                </a:spcBef>
                <a:spcAft>
                  <a:spcPct val="0"/>
                </a:spcAft>
                <a:defRPr/>
              </a:pPr>
              <a:t>16</a:t>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p:spPr>
      </p:sp>
      <p:sp>
        <p:nvSpPr>
          <p:cNvPr id="6144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99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1ACB91-85CD-4B92-B48F-0902F81D5038}" type="slidenum">
              <a:rPr lang="zh-CN" altLang="en-US" smtClean="0"/>
              <a:pPr fontAlgn="base">
                <a:spcBef>
                  <a:spcPct val="0"/>
                </a:spcBef>
                <a:spcAft>
                  <a:spcPct val="0"/>
                </a:spcAft>
                <a:defRPr/>
              </a:pPr>
              <a:t>17</a:t>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headEnd/>
            <a:tailEnd/>
          </a:ln>
        </p:spPr>
      </p:sp>
      <p:sp>
        <p:nvSpPr>
          <p:cNvPr id="6246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096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FC0F25-9935-466B-84C2-20A5167E8592}" type="slidenum">
              <a:rPr lang="zh-CN" altLang="en-US" smtClean="0"/>
              <a:pPr fontAlgn="base">
                <a:spcBef>
                  <a:spcPct val="0"/>
                </a:spcBef>
                <a:spcAft>
                  <a:spcPct val="0"/>
                </a:spcAft>
                <a:defRPr/>
              </a:pPr>
              <a:t>18</a:t>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headEnd/>
            <a:tailEnd/>
          </a:ln>
        </p:spPr>
      </p:sp>
      <p:sp>
        <p:nvSpPr>
          <p:cNvPr id="634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301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8B0F11-4173-4A47-9A52-E66846CB4B29}" type="slidenum">
              <a:rPr lang="zh-CN" altLang="en-US" smtClean="0"/>
              <a:pPr fontAlgn="base">
                <a:spcBef>
                  <a:spcPct val="0"/>
                </a:spcBef>
                <a:spcAft>
                  <a:spcPct val="0"/>
                </a:spcAft>
                <a:defRPr/>
              </a:pPr>
              <a:t>19</a:t>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headEnd/>
            <a:tailEnd/>
          </a:ln>
        </p:spPr>
      </p:sp>
      <p:sp>
        <p:nvSpPr>
          <p:cNvPr id="645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403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974197-EA77-4F79-9FBD-2453F128717F}" type="slidenum">
              <a:rPr lang="zh-CN" altLang="en-US" smtClean="0"/>
              <a:pPr fontAlgn="base">
                <a:spcBef>
                  <a:spcPct val="0"/>
                </a:spcBef>
                <a:spcAft>
                  <a:spcPct val="0"/>
                </a:spcAft>
                <a:defRPr/>
              </a:pPr>
              <a:t>20</a:t>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noFill/>
          <a:ln>
            <a:solidFill>
              <a:srgbClr val="000000"/>
            </a:solidFill>
            <a:miter lim="800000"/>
            <a:headEnd/>
            <a:tailEnd/>
          </a:ln>
        </p:spPr>
      </p:sp>
      <p:sp>
        <p:nvSpPr>
          <p:cNvPr id="6553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506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5A8EAB-9F2F-46F7-89A8-230BF31A6B4E}" type="slidenum">
              <a:rPr lang="zh-CN" altLang="en-US" smtClean="0"/>
              <a:pPr fontAlgn="base">
                <a:spcBef>
                  <a:spcPct val="0"/>
                </a:spcBef>
                <a:spcAft>
                  <a:spcPct val="0"/>
                </a:spcAft>
                <a:defRPr/>
              </a:pPr>
              <a:t>21</a:t>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headEnd/>
            <a:tailEnd/>
          </a:ln>
        </p:spPr>
      </p:sp>
      <p:sp>
        <p:nvSpPr>
          <p:cNvPr id="6656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608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61F1D-9AA1-4820-BB8B-9CE70947C83D}" type="slidenum">
              <a:rPr lang="zh-CN" altLang="en-US" smtClean="0"/>
              <a:pPr fontAlgn="base">
                <a:spcBef>
                  <a:spcPct val="0"/>
                </a:spcBef>
                <a:spcAft>
                  <a:spcPct val="0"/>
                </a:spcAft>
                <a:defRPr/>
              </a:pPr>
              <a:t>22</a:t>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headEnd/>
            <a:tailEnd/>
          </a:ln>
        </p:spPr>
      </p:sp>
      <p:sp>
        <p:nvSpPr>
          <p:cNvPr id="6758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710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29B62F-787E-418A-B081-AD846AD0C16E}" type="slidenum">
              <a:rPr lang="zh-CN" altLang="en-US" smtClean="0"/>
              <a:pPr fontAlgn="base">
                <a:spcBef>
                  <a:spcPct val="0"/>
                </a:spcBef>
                <a:spcAft>
                  <a:spcPct val="0"/>
                </a:spcAft>
                <a:defRPr/>
              </a:pPr>
              <a:t>23</a:t>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headEnd/>
            <a:tailEnd/>
          </a:ln>
        </p:spPr>
      </p:sp>
      <p:sp>
        <p:nvSpPr>
          <p:cNvPr id="6861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710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5AEFCE-F056-4DF1-9CB2-667218279B6B}" type="slidenum">
              <a:rPr lang="zh-CN" altLang="en-US" smtClean="0"/>
              <a:pPr fontAlgn="base">
                <a:spcBef>
                  <a:spcPct val="0"/>
                </a:spcBef>
                <a:spcAft>
                  <a:spcPct val="0"/>
                </a:spcAft>
                <a:defRPr/>
              </a:pPr>
              <a:t>24</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headEnd/>
            <a:tailEnd/>
          </a:ln>
        </p:spPr>
      </p:sp>
      <p:sp>
        <p:nvSpPr>
          <p:cNvPr id="5325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499FC0-347C-477F-8BE4-594EA816798F}" type="slidenum">
              <a:rPr lang="zh-CN" altLang="en-US" smtClean="0"/>
              <a:pPr fontAlgn="base">
                <a:spcBef>
                  <a:spcPct val="0"/>
                </a:spcBef>
                <a:spcAft>
                  <a:spcPct val="0"/>
                </a:spcAft>
                <a:defRPr/>
              </a:pPr>
              <a:t>7</a:t>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bwMode="auto">
          <a:noFill/>
          <a:ln>
            <a:solidFill>
              <a:srgbClr val="000000"/>
            </a:solidFill>
            <a:miter lim="800000"/>
            <a:headEnd/>
            <a:tailEnd/>
          </a:ln>
        </p:spPr>
      </p:sp>
      <p:sp>
        <p:nvSpPr>
          <p:cNvPr id="6963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710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0A2359-86D4-436C-BFD7-FBB7B96CB963}" type="slidenum">
              <a:rPr lang="zh-CN" altLang="en-US" smtClean="0"/>
              <a:pPr fontAlgn="base">
                <a:spcBef>
                  <a:spcPct val="0"/>
                </a:spcBef>
                <a:spcAft>
                  <a:spcPct val="0"/>
                </a:spcAft>
                <a:defRPr/>
              </a:pPr>
              <a:t>25</a:t>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headEnd/>
            <a:tailEnd/>
          </a:ln>
        </p:spPr>
      </p:sp>
      <p:sp>
        <p:nvSpPr>
          <p:cNvPr id="706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710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C2ABCC-7A2E-4366-A88F-76253287BE11}" type="slidenum">
              <a:rPr lang="zh-CN" altLang="en-US" smtClean="0"/>
              <a:pPr fontAlgn="base">
                <a:spcBef>
                  <a:spcPct val="0"/>
                </a:spcBef>
                <a:spcAft>
                  <a:spcPct val="0"/>
                </a:spcAft>
                <a:defRPr/>
              </a:pPr>
              <a:t>26</a:t>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noFill/>
          <a:ln>
            <a:solidFill>
              <a:srgbClr val="000000"/>
            </a:solidFill>
            <a:miter lim="800000"/>
            <a:headEnd/>
            <a:tailEnd/>
          </a:ln>
        </p:spPr>
      </p:sp>
      <p:sp>
        <p:nvSpPr>
          <p:cNvPr id="7168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710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182BD1-4251-49E5-9502-96A74CC62F2D}" type="slidenum">
              <a:rPr lang="zh-CN" altLang="en-US" smtClean="0"/>
              <a:pPr fontAlgn="base">
                <a:spcBef>
                  <a:spcPct val="0"/>
                </a:spcBef>
                <a:spcAft>
                  <a:spcPct val="0"/>
                </a:spcAft>
                <a:defRPr/>
              </a:pPr>
              <a:t>27</a:t>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bwMode="auto">
          <a:noFill/>
          <a:ln>
            <a:solidFill>
              <a:srgbClr val="000000"/>
            </a:solidFill>
            <a:miter lim="800000"/>
            <a:headEnd/>
            <a:tailEnd/>
          </a:ln>
        </p:spPr>
      </p:sp>
      <p:sp>
        <p:nvSpPr>
          <p:cNvPr id="7270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734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17B6F4-4721-4E6B-9991-1929B34DB4CE}" type="slidenum">
              <a:rPr lang="zh-CN" altLang="en-US" smtClean="0"/>
              <a:pPr fontAlgn="base">
                <a:spcBef>
                  <a:spcPct val="0"/>
                </a:spcBef>
                <a:spcAft>
                  <a:spcPct val="0"/>
                </a:spcAft>
                <a:defRPr/>
              </a:pPr>
              <a:t>28</a:t>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p:spPr>
      </p:sp>
      <p:sp>
        <p:nvSpPr>
          <p:cNvPr id="7373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83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AEA1D-1114-40C0-8848-855C9964F66F}" type="slidenum">
              <a:rPr lang="zh-CN" altLang="en-US" smtClean="0"/>
              <a:pPr fontAlgn="base">
                <a:spcBef>
                  <a:spcPct val="0"/>
                </a:spcBef>
                <a:spcAft>
                  <a:spcPct val="0"/>
                </a:spcAft>
                <a:defRPr/>
              </a:pPr>
              <a:t>29</a:t>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bwMode="auto">
          <a:noFill/>
          <a:ln>
            <a:solidFill>
              <a:srgbClr val="000000"/>
            </a:solidFill>
            <a:miter lim="800000"/>
            <a:headEnd/>
            <a:tailEnd/>
          </a:ln>
        </p:spPr>
      </p:sp>
      <p:sp>
        <p:nvSpPr>
          <p:cNvPr id="7475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939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D48F55-840A-4587-804F-B64386BF9F50}" type="slidenum">
              <a:rPr lang="zh-CN" altLang="en-US" smtClean="0"/>
              <a:pPr fontAlgn="base">
                <a:spcBef>
                  <a:spcPct val="0"/>
                </a:spcBef>
                <a:spcAft>
                  <a:spcPct val="0"/>
                </a:spcAft>
                <a:defRPr/>
              </a:pPr>
              <a:t>30</a:t>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bwMode="auto">
          <a:noFill/>
          <a:ln>
            <a:solidFill>
              <a:srgbClr val="000000"/>
            </a:solidFill>
            <a:miter lim="800000"/>
            <a:headEnd/>
            <a:tailEnd/>
          </a:ln>
        </p:spPr>
      </p:sp>
      <p:sp>
        <p:nvSpPr>
          <p:cNvPr id="7577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120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405B54-AB2A-43C1-9157-98DDC648AA28}" type="slidenum">
              <a:rPr lang="zh-CN" altLang="en-US" smtClean="0"/>
              <a:pPr fontAlgn="base">
                <a:spcBef>
                  <a:spcPct val="0"/>
                </a:spcBef>
                <a:spcAft>
                  <a:spcPct val="0"/>
                </a:spcAft>
                <a:defRPr/>
              </a:pPr>
              <a:t>31</a:t>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headEnd/>
            <a:tailEnd/>
          </a:ln>
        </p:spPr>
      </p:sp>
      <p:sp>
        <p:nvSpPr>
          <p:cNvPr id="7680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222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3CCA47-C2BF-4764-8623-9B4F49B8D300}" type="slidenum">
              <a:rPr lang="zh-CN" altLang="en-US" smtClean="0"/>
              <a:pPr fontAlgn="base">
                <a:spcBef>
                  <a:spcPct val="0"/>
                </a:spcBef>
                <a:spcAft>
                  <a:spcPct val="0"/>
                </a:spcAft>
                <a:defRPr/>
              </a:pPr>
              <a:t>32</a:t>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325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8F853D-C13E-4514-9A0E-AB4B30AEE908}" type="slidenum">
              <a:rPr lang="zh-CN" altLang="en-US" smtClean="0"/>
              <a:pPr fontAlgn="base">
                <a:spcBef>
                  <a:spcPct val="0"/>
                </a:spcBef>
                <a:spcAft>
                  <a:spcPct val="0"/>
                </a:spcAft>
                <a:defRPr/>
              </a:pPr>
              <a:t>33</a:t>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bwMode="auto">
          <a:noFill/>
          <a:ln>
            <a:solidFill>
              <a:srgbClr val="000000"/>
            </a:solidFill>
            <a:miter lim="800000"/>
            <a:headEnd/>
            <a:tailEnd/>
          </a:ln>
        </p:spPr>
      </p:sp>
      <p:sp>
        <p:nvSpPr>
          <p:cNvPr id="7885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3B8545-DA51-446C-BF0E-74DF78B67917}" type="slidenum">
              <a:rPr lang="zh-CN" altLang="en-US" smtClean="0"/>
              <a:pPr fontAlgn="base">
                <a:spcBef>
                  <a:spcPct val="0"/>
                </a:spcBef>
                <a:spcAft>
                  <a:spcPct val="0"/>
                </a:spcAft>
                <a:defRPr/>
              </a:pPr>
              <a:t>34</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p:spPr>
      </p:sp>
      <p:sp>
        <p:nvSpPr>
          <p:cNvPr id="5427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5632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2177EA-1C0A-4907-96E8-8A9B86031156}" type="slidenum">
              <a:rPr lang="zh-CN" altLang="en-US" smtClean="0"/>
              <a:pPr fontAlgn="base">
                <a:spcBef>
                  <a:spcPct val="0"/>
                </a:spcBef>
                <a:spcAft>
                  <a:spcPct val="0"/>
                </a:spcAft>
                <a:defRPr/>
              </a:pPr>
              <a:t>8</a:t>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noFill/>
          <a:ln>
            <a:solidFill>
              <a:srgbClr val="000000"/>
            </a:solidFill>
            <a:miter lim="800000"/>
            <a:headEnd/>
            <a:tailEnd/>
          </a:ln>
        </p:spPr>
      </p:sp>
      <p:sp>
        <p:nvSpPr>
          <p:cNvPr id="7987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B3CD52-C56F-4003-93DD-AA4754C8ACD1}" type="slidenum">
              <a:rPr lang="zh-CN" altLang="en-US" smtClean="0"/>
              <a:pPr fontAlgn="base">
                <a:spcBef>
                  <a:spcPct val="0"/>
                </a:spcBef>
                <a:spcAft>
                  <a:spcPct val="0"/>
                </a:spcAft>
                <a:defRPr/>
              </a:pPr>
              <a:t>35</a:t>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bwMode="auto">
          <a:noFill/>
          <a:ln>
            <a:solidFill>
              <a:srgbClr val="000000"/>
            </a:solidFill>
            <a:miter lim="800000"/>
            <a:headEnd/>
            <a:tailEnd/>
          </a:ln>
        </p:spPr>
      </p:sp>
      <p:sp>
        <p:nvSpPr>
          <p:cNvPr id="808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b="1" smtClean="0"/>
          </a:p>
        </p:txBody>
      </p:sp>
      <p:sp>
        <p:nvSpPr>
          <p:cNvPr id="6042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B1DBCF-97E6-4D25-AAF8-46A26DE8F38B}" type="slidenum">
              <a:rPr lang="zh-CN" altLang="en-US" smtClean="0"/>
              <a:pPr fontAlgn="base">
                <a:spcBef>
                  <a:spcPct val="0"/>
                </a:spcBef>
                <a:spcAft>
                  <a:spcPct val="0"/>
                </a:spcAft>
                <a:defRPr/>
              </a:pPr>
              <a:t>36</a:t>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headEnd/>
            <a:tailEnd/>
          </a:ln>
        </p:spPr>
      </p:sp>
      <p:sp>
        <p:nvSpPr>
          <p:cNvPr id="819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dirty="0" smtClean="0"/>
              <a:t>注意：同时输入两个词检索，当中不加逻辑符号，默认是“或”的关系</a:t>
            </a:r>
          </a:p>
        </p:txBody>
      </p:sp>
      <p:sp>
        <p:nvSpPr>
          <p:cNvPr id="6144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DB6E0C-ECA8-44EE-8797-E5E7D7743182}" type="slidenum">
              <a:rPr lang="zh-CN" altLang="en-US" smtClean="0"/>
              <a:pPr fontAlgn="base">
                <a:spcBef>
                  <a:spcPct val="0"/>
                </a:spcBef>
                <a:spcAft>
                  <a:spcPct val="0"/>
                </a:spcAft>
                <a:defRPr/>
              </a:pPr>
              <a:t>38</a:t>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注意：检索结果是文章或章节链接，而没有电子书、期刊或会议的总页面链接</a:t>
            </a:r>
          </a:p>
        </p:txBody>
      </p:sp>
      <p:sp>
        <p:nvSpPr>
          <p:cNvPr id="6246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7B7DFB-F79A-4E61-8658-8D306F334C82}" type="slidenum">
              <a:rPr lang="zh-CN" altLang="en-US" smtClean="0"/>
              <a:pPr fontAlgn="base">
                <a:spcBef>
                  <a:spcPct val="0"/>
                </a:spcBef>
                <a:spcAft>
                  <a:spcPct val="0"/>
                </a:spcAft>
                <a:defRPr/>
              </a:pPr>
              <a:t>39</a:t>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注意：检索结果是文章或章节链接，而没有电子书、期刊或会议的总页面链接</a:t>
            </a:r>
          </a:p>
        </p:txBody>
      </p:sp>
      <p:sp>
        <p:nvSpPr>
          <p:cNvPr id="6246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7B7DFB-F79A-4E61-8658-8D306F334C82}" type="slidenum">
              <a:rPr lang="zh-CN" altLang="en-US" smtClean="0"/>
              <a:pPr fontAlgn="base">
                <a:spcBef>
                  <a:spcPct val="0"/>
                </a:spcBef>
                <a:spcAft>
                  <a:spcPct val="0"/>
                </a:spcAft>
                <a:defRPr/>
              </a:pPr>
              <a:t>40</a:t>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bwMode="auto">
          <a:noFill/>
          <a:ln>
            <a:solidFill>
              <a:srgbClr val="000000"/>
            </a:solidFill>
            <a:miter lim="800000"/>
            <a:headEnd/>
            <a:tailEnd/>
          </a:ln>
        </p:spPr>
      </p:sp>
      <p:sp>
        <p:nvSpPr>
          <p:cNvPr id="839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问题</a:t>
            </a:r>
            <a:r>
              <a:rPr lang="en-US" altLang="zh-CN" smtClean="0"/>
              <a:t>5</a:t>
            </a:r>
            <a:r>
              <a:rPr lang="zh-CN" altLang="en-US" smtClean="0"/>
              <a:t>：目前</a:t>
            </a:r>
            <a:r>
              <a:rPr lang="en-US" altLang="zh-CN" smtClean="0"/>
              <a:t>ASME</a:t>
            </a:r>
            <a:r>
              <a:rPr lang="zh-CN" altLang="en-US" smtClean="0"/>
              <a:t>没有几个字段同时设定的功能，不知以后会不会改善</a:t>
            </a:r>
            <a:endParaRPr lang="en-US" altLang="zh-CN" smtClean="0"/>
          </a:p>
          <a:p>
            <a:pPr eaLnBrk="1" hangingPunct="1">
              <a:spcBef>
                <a:spcPct val="0"/>
              </a:spcBef>
            </a:pPr>
            <a:r>
              <a:rPr lang="zh-CN" altLang="en-US" smtClean="0"/>
              <a:t>而且检索某校在</a:t>
            </a:r>
            <a:r>
              <a:rPr lang="en-US" altLang="zh-CN" smtClean="0"/>
              <a:t>ASME</a:t>
            </a:r>
            <a:r>
              <a:rPr lang="zh-CN" altLang="en-US" smtClean="0"/>
              <a:t>期刊上发表论文的功能也没又了</a:t>
            </a:r>
          </a:p>
        </p:txBody>
      </p:sp>
      <p:sp>
        <p:nvSpPr>
          <p:cNvPr id="6349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053346-E91C-44B6-B700-64403F9DF78B}" type="slidenum">
              <a:rPr lang="zh-CN" altLang="en-US" smtClean="0"/>
              <a:pPr fontAlgn="base">
                <a:spcBef>
                  <a:spcPct val="0"/>
                </a:spcBef>
                <a:spcAft>
                  <a:spcPct val="0"/>
                </a:spcAft>
                <a:defRPr/>
              </a:pPr>
              <a:t>41</a:t>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bwMode="auto">
          <a:noFill/>
          <a:ln>
            <a:solidFill>
              <a:srgbClr val="000000"/>
            </a:solidFill>
            <a:miter lim="800000"/>
            <a:headEnd/>
            <a:tailEnd/>
          </a:ln>
        </p:spPr>
      </p:sp>
      <p:sp>
        <p:nvSpPr>
          <p:cNvPr id="849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问题</a:t>
            </a:r>
            <a:r>
              <a:rPr lang="en-US" altLang="zh-CN" smtClean="0"/>
              <a:t>6</a:t>
            </a:r>
            <a:r>
              <a:rPr lang="zh-CN" altLang="en-US" smtClean="0"/>
              <a:t>：如果我只勾选</a:t>
            </a:r>
            <a:r>
              <a:rPr lang="en-US" altLang="zh-CN" smtClean="0"/>
              <a:t>eBook</a:t>
            </a:r>
            <a:r>
              <a:rPr lang="zh-CN" altLang="en-US" smtClean="0"/>
              <a:t>为文章来源，检索结果中还是会出现</a:t>
            </a:r>
            <a:r>
              <a:rPr lang="en-US" altLang="zh-CN" smtClean="0"/>
              <a:t>journal</a:t>
            </a:r>
            <a:r>
              <a:rPr lang="zh-CN" altLang="en-US" smtClean="0"/>
              <a:t>、</a:t>
            </a:r>
            <a:r>
              <a:rPr lang="en-US" altLang="zh-CN" smtClean="0"/>
              <a:t>ebook</a:t>
            </a:r>
            <a:r>
              <a:rPr lang="zh-CN" altLang="en-US" smtClean="0"/>
              <a:t>和</a:t>
            </a:r>
            <a:r>
              <a:rPr lang="en-US" altLang="zh-CN" smtClean="0"/>
              <a:t>proceeding</a:t>
            </a:r>
            <a:r>
              <a:rPr lang="zh-CN" altLang="en-US" smtClean="0"/>
              <a:t>三个选项卡，点击</a:t>
            </a:r>
            <a:r>
              <a:rPr lang="en-US" altLang="zh-CN" smtClean="0"/>
              <a:t>journal</a:t>
            </a:r>
            <a:r>
              <a:rPr lang="zh-CN" altLang="en-US" smtClean="0"/>
              <a:t>，依旧是</a:t>
            </a:r>
            <a:r>
              <a:rPr lang="en-US" altLang="zh-CN" smtClean="0"/>
              <a:t>ebook</a:t>
            </a:r>
            <a:r>
              <a:rPr lang="zh-CN" altLang="en-US" smtClean="0"/>
              <a:t>中的结果，但点击</a:t>
            </a:r>
            <a:r>
              <a:rPr lang="en-US" altLang="zh-CN" smtClean="0"/>
              <a:t>proceeding</a:t>
            </a:r>
            <a:r>
              <a:rPr lang="zh-CN" altLang="en-US" smtClean="0"/>
              <a:t>，会出现</a:t>
            </a:r>
            <a:r>
              <a:rPr lang="en-US" altLang="zh-CN" smtClean="0"/>
              <a:t>proceeding</a:t>
            </a:r>
            <a:r>
              <a:rPr lang="zh-CN" altLang="en-US" smtClean="0"/>
              <a:t>中的结果</a:t>
            </a:r>
          </a:p>
        </p:txBody>
      </p:sp>
      <p:sp>
        <p:nvSpPr>
          <p:cNvPr id="6451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9EA072-D8C8-48AB-A865-5DBE303F7DD3}" type="slidenum">
              <a:rPr lang="zh-CN" altLang="en-US" smtClean="0"/>
              <a:pPr fontAlgn="base">
                <a:spcBef>
                  <a:spcPct val="0"/>
                </a:spcBef>
                <a:spcAft>
                  <a:spcPct val="0"/>
                </a:spcAft>
                <a:defRPr/>
              </a:pPr>
              <a:t>42</a:t>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smtClean="0"/>
              <a:t>http://journaltool.asme.org/Content/AuthorResources.cfm</a:t>
            </a:r>
            <a:endParaRPr lang="zh-CN" altLang="en-US" smtClean="0"/>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43</a:t>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bwMode="auto">
          <a:noFill/>
          <a:ln>
            <a:solidFill>
              <a:srgbClr val="000000"/>
            </a:solidFill>
            <a:miter lim="800000"/>
            <a:headEnd/>
            <a:tailEnd/>
          </a:ln>
        </p:spPr>
      </p:sp>
      <p:sp>
        <p:nvSpPr>
          <p:cNvPr id="8704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656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DEC8CA-9835-46FB-BEC3-7D977D54F060}" type="slidenum">
              <a:rPr lang="zh-CN" altLang="en-US" smtClean="0"/>
              <a:pPr fontAlgn="base">
                <a:spcBef>
                  <a:spcPct val="0"/>
                </a:spcBef>
                <a:spcAft>
                  <a:spcPct val="0"/>
                </a:spcAft>
                <a:defRPr/>
              </a:pPr>
              <a:t>44</a:t>
            </a:fld>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bwMode="auto">
          <a:noFill/>
          <a:ln>
            <a:solidFill>
              <a:srgbClr val="000000"/>
            </a:solidFill>
            <a:miter lim="800000"/>
            <a:headEnd/>
            <a:tailEnd/>
          </a:ln>
        </p:spPr>
      </p:sp>
      <p:sp>
        <p:nvSpPr>
          <p:cNvPr id="8806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758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03330D-C997-47F9-A55B-06A4B2C9CE94}" type="slidenum">
              <a:rPr lang="zh-CN" altLang="en-US" smtClean="0"/>
              <a:pPr fontAlgn="base">
                <a:spcBef>
                  <a:spcPct val="0"/>
                </a:spcBef>
                <a:spcAft>
                  <a:spcPct val="0"/>
                </a:spcAft>
                <a:defRPr/>
              </a:pPr>
              <a:t>46</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p:spPr>
      </p:sp>
      <p:sp>
        <p:nvSpPr>
          <p:cNvPr id="552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8B140F-7601-44FF-9A8F-D8A705EF1FFC}" type="slidenum">
              <a:rPr lang="zh-CN" altLang="en-US" smtClean="0"/>
              <a:pPr fontAlgn="base">
                <a:spcBef>
                  <a:spcPct val="0"/>
                </a:spcBef>
                <a:spcAft>
                  <a:spcPct val="0"/>
                </a:spcAft>
                <a:defRPr/>
              </a:pPr>
              <a:t>9</a:t>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bwMode="auto">
          <a:noFill/>
          <a:ln>
            <a:solidFill>
              <a:srgbClr val="000000"/>
            </a:solidFill>
            <a:miter lim="800000"/>
            <a:headEnd/>
            <a:tailEnd/>
          </a:ln>
        </p:spPr>
      </p:sp>
      <p:sp>
        <p:nvSpPr>
          <p:cNvPr id="890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861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54C2CD-C89D-42D0-BABA-A33622E387DE}" type="slidenum">
              <a:rPr lang="zh-CN" altLang="en-US" smtClean="0"/>
              <a:pPr fontAlgn="base">
                <a:spcBef>
                  <a:spcPct val="0"/>
                </a:spcBef>
                <a:spcAft>
                  <a:spcPct val="0"/>
                </a:spcAft>
                <a:defRPr/>
              </a:pPr>
              <a:t>47</a:t>
            </a:fld>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bwMode="auto">
          <a:noFill/>
          <a:ln>
            <a:solidFill>
              <a:srgbClr val="000000"/>
            </a:solidFill>
            <a:miter lim="800000"/>
            <a:headEnd/>
            <a:tailEnd/>
          </a:ln>
        </p:spPr>
      </p:sp>
      <p:sp>
        <p:nvSpPr>
          <p:cNvPr id="901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963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54C1F7-514A-4CE3-8F40-9B18B2AE926C}" type="slidenum">
              <a:rPr lang="zh-CN" altLang="en-US" smtClean="0"/>
              <a:pPr fontAlgn="base">
                <a:spcBef>
                  <a:spcPct val="0"/>
                </a:spcBef>
                <a:spcAft>
                  <a:spcPct val="0"/>
                </a:spcAft>
                <a:defRPr/>
              </a:pPr>
              <a:t>48</a:t>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p:spPr>
      </p:sp>
      <p:sp>
        <p:nvSpPr>
          <p:cNvPr id="563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813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8E6742-F2D4-4A8B-AB33-F878DBB68492}" type="slidenum">
              <a:rPr lang="zh-CN" altLang="en-US" smtClean="0"/>
              <a:pPr fontAlgn="base">
                <a:spcBef>
                  <a:spcPct val="0"/>
                </a:spcBef>
                <a:spcAft>
                  <a:spcPct val="0"/>
                </a:spcAft>
                <a:defRPr/>
              </a:pPr>
              <a:t>10</a:t>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915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5C7AE-085C-4A93-978A-3CF70858426C}" type="slidenum">
              <a:rPr lang="zh-CN" altLang="en-US" smtClean="0"/>
              <a:pPr fontAlgn="base">
                <a:spcBef>
                  <a:spcPct val="0"/>
                </a:spcBef>
                <a:spcAft>
                  <a:spcPct val="0"/>
                </a:spcAft>
                <a:defRPr/>
              </a:pPr>
              <a:t>11</a:t>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061779-77DC-4914-8207-6DAE8B94BD8F}" type="slidenum">
              <a:rPr lang="zh-CN" altLang="en-US" smtClean="0"/>
              <a:pPr fontAlgn="base">
                <a:spcBef>
                  <a:spcPct val="0"/>
                </a:spcBef>
                <a:spcAft>
                  <a:spcPct val="0"/>
                </a:spcAft>
                <a:defRPr/>
              </a:pPr>
              <a:t>12</a:t>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061779-77DC-4914-8207-6DAE8B94BD8F}" type="slidenum">
              <a:rPr lang="zh-CN" altLang="en-US" smtClean="0"/>
              <a:pPr fontAlgn="base">
                <a:spcBef>
                  <a:spcPct val="0"/>
                </a:spcBef>
                <a:spcAft>
                  <a:spcPct val="0"/>
                </a:spcAft>
                <a:defRPr/>
              </a:pPr>
              <a:t>13</a:t>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p:spPr>
      </p:sp>
      <p:sp>
        <p:nvSpPr>
          <p:cNvPr id="593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117DA3-04CC-4C61-B265-C77F1EFD9725}" type="slidenum">
              <a:rPr lang="zh-CN" altLang="en-US" smtClean="0"/>
              <a:pPr fontAlgn="base">
                <a:spcBef>
                  <a:spcPct val="0"/>
                </a:spcBef>
                <a:spcAft>
                  <a:spcPct val="0"/>
                </a:spcAft>
                <a:defRPr/>
              </a:pPr>
              <a:t>14</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865AF5F-A721-4823-9A08-C3E3CE222BB8}" type="datetimeFigureOut">
              <a:rPr lang="zh-CN" altLang="en-US" smtClean="0"/>
              <a:pPr/>
              <a:t>2015/10/21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6F5960-DE29-46B7-9B7B-B5727E8553B7}"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865AF5F-A721-4823-9A08-C3E3CE222BB8}" type="datetimeFigureOut">
              <a:rPr lang="zh-CN" altLang="en-US" smtClean="0"/>
              <a:pPr/>
              <a:t>2015/10/21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6F5960-DE29-46B7-9B7B-B5727E8553B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865AF5F-A721-4823-9A08-C3E3CE222BB8}" type="datetimeFigureOut">
              <a:rPr lang="zh-CN" altLang="en-US" smtClean="0"/>
              <a:pPr/>
              <a:t>2015/10/21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6F5960-DE29-46B7-9B7B-B5727E8553B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865AF5F-A721-4823-9A08-C3E3CE222BB8}" type="datetimeFigureOut">
              <a:rPr lang="zh-CN" altLang="en-US" smtClean="0"/>
              <a:pPr/>
              <a:t>2015/10/21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6F5960-DE29-46B7-9B7B-B5727E8553B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865AF5F-A721-4823-9A08-C3E3CE222BB8}" type="datetimeFigureOut">
              <a:rPr lang="zh-CN" altLang="en-US" smtClean="0"/>
              <a:pPr/>
              <a:t>2015/10/21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6F5960-DE29-46B7-9B7B-B5727E8553B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865AF5F-A721-4823-9A08-C3E3CE222BB8}" type="datetimeFigureOut">
              <a:rPr lang="zh-CN" altLang="en-US" smtClean="0"/>
              <a:pPr/>
              <a:t>2015/10/21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6F5960-DE29-46B7-9B7B-B5727E8553B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865AF5F-A721-4823-9A08-C3E3CE222BB8}" type="datetimeFigureOut">
              <a:rPr lang="zh-CN" altLang="en-US" smtClean="0"/>
              <a:pPr/>
              <a:t>2015/10/21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56F5960-DE29-46B7-9B7B-B5727E8553B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865AF5F-A721-4823-9A08-C3E3CE222BB8}" type="datetimeFigureOut">
              <a:rPr lang="zh-CN" altLang="en-US" smtClean="0"/>
              <a:pPr/>
              <a:t>2015/10/21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56F5960-DE29-46B7-9B7B-B5727E8553B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865AF5F-A721-4823-9A08-C3E3CE222BB8}" type="datetimeFigureOut">
              <a:rPr lang="zh-CN" altLang="en-US" smtClean="0"/>
              <a:pPr/>
              <a:t>2015/10/21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6F5960-DE29-46B7-9B7B-B5727E8553B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865AF5F-A721-4823-9A08-C3E3CE222BB8}" type="datetimeFigureOut">
              <a:rPr lang="zh-CN" altLang="en-US" smtClean="0"/>
              <a:pPr/>
              <a:t>2015/10/21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6F5960-DE29-46B7-9B7B-B5727E8553B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865AF5F-A721-4823-9A08-C3E3CE222BB8}" type="datetimeFigureOut">
              <a:rPr lang="zh-CN" altLang="en-US" smtClean="0"/>
              <a:pPr/>
              <a:t>2015/10/21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6F5960-DE29-46B7-9B7B-B5727E8553B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未标题-4.jpg"/>
          <p:cNvPicPr>
            <a:picLocks noChangeAspect="1"/>
          </p:cNvPicPr>
          <p:nvPr/>
        </p:nvPicPr>
        <p:blipFill>
          <a:blip r:embed="rId13" cstate="print"/>
          <a:stretch>
            <a:fillRect/>
          </a:stretch>
        </p:blipFill>
        <p:spPr>
          <a:xfrm>
            <a:off x="0" y="0"/>
            <a:ext cx="9144000" cy="6858000"/>
          </a:xfrm>
          <a:prstGeom prst="rect">
            <a:avLst/>
          </a:prstGeom>
        </p:spPr>
      </p:pic>
      <p:sp>
        <p:nvSpPr>
          <p:cNvPr id="2" name="标题占位符 1"/>
          <p:cNvSpPr>
            <a:spLocks noGrp="1"/>
          </p:cNvSpPr>
          <p:nvPr>
            <p:ph type="title"/>
          </p:nvPr>
        </p:nvSpPr>
        <p:spPr>
          <a:xfrm>
            <a:off x="395536" y="1052736"/>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65AF5F-A721-4823-9A08-C3E3CE222BB8}" type="datetimeFigureOut">
              <a:rPr lang="zh-CN" altLang="en-US" smtClean="0"/>
              <a:pPr/>
              <a:t>2015/10/21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F5960-DE29-46B7-9B7B-B5727E8553B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verification.asmedigitalcollection.asme.org/journal.asp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asmeconferences.org/ht2013/" TargetMode="External"/><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http://www.asmeconferences.org/te2013/"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hyperlink" Target="http://asmedigitalcollection.asme.or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6"/>
          <p:cNvSpPr txBox="1">
            <a:spLocks noChangeArrowheads="1"/>
          </p:cNvSpPr>
          <p:nvPr/>
        </p:nvSpPr>
        <p:spPr bwMode="auto">
          <a:xfrm>
            <a:off x="2857500" y="714375"/>
            <a:ext cx="5643563" cy="5016500"/>
          </a:xfrm>
          <a:prstGeom prst="rect">
            <a:avLst/>
          </a:prstGeom>
          <a:noFill/>
          <a:ln w="9525">
            <a:noFill/>
            <a:miter lim="800000"/>
            <a:headEnd/>
            <a:tailEnd/>
          </a:ln>
        </p:spPr>
        <p:txBody>
          <a:bodyPr>
            <a:spAutoFit/>
          </a:bodyPr>
          <a:lstStyle/>
          <a:p>
            <a:endParaRPr lang="en-US" altLang="zh-CN" sz="2800" b="1" dirty="0">
              <a:latin typeface="Calibri" pitchFamily="34" charset="0"/>
            </a:endParaRPr>
          </a:p>
          <a:p>
            <a:r>
              <a:rPr lang="en-US" altLang="zh-CN" sz="4400" b="1" dirty="0">
                <a:latin typeface="Calibri" pitchFamily="34" charset="0"/>
              </a:rPr>
              <a:t>ASME Digital Collection</a:t>
            </a:r>
          </a:p>
          <a:p>
            <a:endParaRPr lang="en-US" altLang="zh-CN" sz="2800" b="1" dirty="0">
              <a:latin typeface="Calibri" pitchFamily="34" charset="0"/>
            </a:endParaRPr>
          </a:p>
          <a:p>
            <a:r>
              <a:rPr lang="zh-CN" altLang="en-US" sz="2800" b="1" dirty="0">
                <a:latin typeface="Calibri" pitchFamily="34" charset="0"/>
              </a:rPr>
              <a:t>美国机械工程师协会数据库</a:t>
            </a:r>
            <a:endParaRPr lang="en-US" altLang="zh-CN" sz="2800" b="1" dirty="0">
              <a:latin typeface="Calibri" pitchFamily="34" charset="0"/>
            </a:endParaRPr>
          </a:p>
          <a:p>
            <a:endParaRPr lang="en-US" altLang="zh-CN" sz="2800" b="1" dirty="0">
              <a:latin typeface="Calibri" pitchFamily="34" charset="0"/>
            </a:endParaRPr>
          </a:p>
          <a:p>
            <a:r>
              <a:rPr lang="zh-CN" altLang="en-US" sz="3600" b="1" dirty="0">
                <a:latin typeface="Calibri" pitchFamily="34" charset="0"/>
              </a:rPr>
              <a:t>使  用  指  南</a:t>
            </a:r>
            <a:endParaRPr lang="en-US" altLang="zh-CN" sz="3600" b="1" dirty="0">
              <a:latin typeface="Calibri" pitchFamily="34" charset="0"/>
            </a:endParaRPr>
          </a:p>
          <a:p>
            <a:pPr algn="ctr"/>
            <a:endParaRPr lang="en-US" altLang="zh-CN" sz="2800" b="1" dirty="0">
              <a:latin typeface="Calibri" pitchFamily="34" charset="0"/>
            </a:endParaRPr>
          </a:p>
          <a:p>
            <a:pPr algn="ctr"/>
            <a:endParaRPr lang="en-US" altLang="zh-CN" sz="2800" b="1" dirty="0">
              <a:latin typeface="Calibri" pitchFamily="34" charset="0"/>
            </a:endParaRPr>
          </a:p>
          <a:p>
            <a:pPr algn="r"/>
            <a:r>
              <a:rPr lang="en-US" altLang="zh-CN" sz="2400" dirty="0">
                <a:latin typeface="Calibri" pitchFamily="34" charset="0"/>
              </a:rPr>
              <a:t>iGroup </a:t>
            </a:r>
            <a:r>
              <a:rPr lang="zh-CN" altLang="en-US" sz="2400" dirty="0">
                <a:latin typeface="Calibri" pitchFamily="34" charset="0"/>
              </a:rPr>
              <a:t>中国</a:t>
            </a:r>
            <a:endParaRPr lang="en-US" altLang="zh-CN" sz="2400" dirty="0">
              <a:latin typeface="Calibri" pitchFamily="34" charset="0"/>
            </a:endParaRPr>
          </a:p>
          <a:p>
            <a:pPr algn="r"/>
            <a:r>
              <a:rPr lang="zh-CN" altLang="en-US" sz="2400" dirty="0" smtClean="0">
                <a:latin typeface="Calibri" pitchFamily="34" charset="0"/>
              </a:rPr>
              <a:t>杨  斌</a:t>
            </a:r>
            <a:endParaRPr lang="en-US" altLang="zh-CN" sz="2400" dirty="0">
              <a:latin typeface="Calibri" pitchFamily="34" charset="0"/>
            </a:endParaRPr>
          </a:p>
          <a:p>
            <a:pPr algn="r"/>
            <a:r>
              <a:rPr lang="en-US" altLang="zh-CN" sz="2400" dirty="0" smtClean="0">
                <a:latin typeface="Calibri" pitchFamily="34" charset="0"/>
              </a:rPr>
              <a:t>bill</a:t>
            </a:r>
            <a:r>
              <a:rPr lang="en-US" altLang="zh-CN" sz="2400" dirty="0" smtClean="0">
                <a:latin typeface="Calibri" pitchFamily="34" charset="0"/>
              </a:rPr>
              <a:t>@igroup.com.cn</a:t>
            </a:r>
            <a:endParaRPr lang="zh-CN" altLang="en-US" sz="2800" dirty="0">
              <a:latin typeface="Calibri" pitchFamily="34" charset="0"/>
            </a:endParaRPr>
          </a:p>
        </p:txBody>
      </p:sp>
      <p:pic>
        <p:nvPicPr>
          <p:cNvPr id="5123" name="Picture 2"/>
          <p:cNvPicPr>
            <a:picLocks noChangeAspect="1" noChangeArrowheads="1"/>
          </p:cNvPicPr>
          <p:nvPr/>
        </p:nvPicPr>
        <p:blipFill>
          <a:blip r:embed="rId3"/>
          <a:srcRect/>
          <a:stretch>
            <a:fillRect/>
          </a:stretch>
        </p:blipFill>
        <p:spPr bwMode="auto">
          <a:xfrm>
            <a:off x="0" y="1714500"/>
            <a:ext cx="2066925"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671513" y="785813"/>
            <a:ext cx="8186737" cy="965200"/>
          </a:xfrm>
          <a:prstGeom prst="rect">
            <a:avLst/>
          </a:prstGeom>
          <a:noFill/>
          <a:ln w="9525">
            <a:noFill/>
            <a:miter lim="800000"/>
            <a:headEnd/>
            <a:tailEnd/>
          </a:ln>
        </p:spPr>
        <p:txBody>
          <a:bodyPr anchor="ctr"/>
          <a:lstStyle/>
          <a:p>
            <a:r>
              <a:rPr lang="en-US" altLang="zh-CN" sz="4400" dirty="0">
                <a:latin typeface="Calibri" pitchFamily="34" charset="0"/>
              </a:rPr>
              <a:t>ASME </a:t>
            </a:r>
            <a:r>
              <a:rPr lang="zh-CN" altLang="en-US" sz="4400" dirty="0">
                <a:latin typeface="Calibri" pitchFamily="34" charset="0"/>
              </a:rPr>
              <a:t>经典期刊</a:t>
            </a:r>
            <a:endParaRPr lang="en-US" altLang="zh-CN" sz="4400" dirty="0">
              <a:latin typeface="Calibri" pitchFamily="34" charset="0"/>
            </a:endParaRPr>
          </a:p>
        </p:txBody>
      </p:sp>
      <p:sp>
        <p:nvSpPr>
          <p:cNvPr id="6" name="Content Placeholder 2"/>
          <p:cNvSpPr txBox="1">
            <a:spLocks/>
          </p:cNvSpPr>
          <p:nvPr/>
        </p:nvSpPr>
        <p:spPr>
          <a:xfrm>
            <a:off x="609600" y="1857375"/>
            <a:ext cx="7820025" cy="1928813"/>
          </a:xfrm>
          <a:prstGeom prst="rect">
            <a:avLst/>
          </a:prstGeom>
        </p:spPr>
        <p:txBody>
          <a:bodyPr/>
          <a:lstStyle/>
          <a:p>
            <a:pPr fontAlgn="auto">
              <a:spcBef>
                <a:spcPts val="600"/>
              </a:spcBef>
              <a:spcAft>
                <a:spcPts val="0"/>
              </a:spcAft>
              <a:buFont typeface="Wingdings" pitchFamily="2" charset="2"/>
              <a:buChar char="Ø"/>
              <a:defRPr/>
            </a:pPr>
            <a:r>
              <a:rPr lang="en-US" altLang="zh-CN" sz="2000" b="1" dirty="0">
                <a:latin typeface="+mn-lt"/>
                <a:ea typeface="+mn-ea"/>
              </a:rPr>
              <a:t>《</a:t>
            </a:r>
            <a:r>
              <a:rPr lang="zh-CN" altLang="en-US" sz="2000" b="1" dirty="0">
                <a:latin typeface="+mn-lt"/>
                <a:ea typeface="+mn-ea"/>
              </a:rPr>
              <a:t>传热期刊</a:t>
            </a:r>
            <a:r>
              <a:rPr lang="en-US" altLang="zh-CN" sz="2000" b="1" dirty="0">
                <a:latin typeface="+mn-lt"/>
                <a:ea typeface="+mn-ea"/>
              </a:rPr>
              <a:t>》</a:t>
            </a:r>
            <a:r>
              <a:rPr lang="en-US" sz="2000" b="1" dirty="0">
                <a:latin typeface="+mn-lt"/>
                <a:ea typeface="+mn-ea"/>
              </a:rPr>
              <a:t>Journal of Heat Transfer</a:t>
            </a:r>
          </a:p>
          <a:p>
            <a:pPr fontAlgn="auto">
              <a:spcBef>
                <a:spcPts val="600"/>
              </a:spcBef>
              <a:spcAft>
                <a:spcPts val="0"/>
              </a:spcAft>
              <a:defRPr/>
            </a:pPr>
            <a:r>
              <a:rPr lang="zh-CN" altLang="en-US" sz="2000" dirty="0">
                <a:latin typeface="+mn-lt"/>
                <a:ea typeface="+mn-ea"/>
              </a:rPr>
              <a:t>        在 </a:t>
            </a:r>
            <a:r>
              <a:rPr lang="en-US" sz="2000" dirty="0">
                <a:latin typeface="+mn-lt"/>
                <a:ea typeface="+mn-ea"/>
              </a:rPr>
              <a:t>JCR </a:t>
            </a:r>
            <a:r>
              <a:rPr lang="zh-CN" altLang="en-US" sz="2000" dirty="0">
                <a:latin typeface="+mn-lt"/>
                <a:ea typeface="+mn-ea"/>
              </a:rPr>
              <a:t>收录的 </a:t>
            </a:r>
            <a:r>
              <a:rPr lang="en-US" sz="2000" dirty="0">
                <a:latin typeface="+mn-lt"/>
                <a:ea typeface="+mn-ea"/>
              </a:rPr>
              <a:t>105 </a:t>
            </a:r>
            <a:r>
              <a:rPr lang="zh-CN" altLang="en-US" sz="2000" dirty="0">
                <a:latin typeface="+mn-lt"/>
                <a:ea typeface="+mn-ea"/>
              </a:rPr>
              <a:t>本机械工程类期刊中，总引用量第</a:t>
            </a:r>
            <a:r>
              <a:rPr lang="en-US" sz="2000" dirty="0">
                <a:latin typeface="+mn-lt"/>
                <a:ea typeface="+mn-ea"/>
              </a:rPr>
              <a:t>5</a:t>
            </a:r>
            <a:r>
              <a:rPr lang="zh-CN" altLang="en-US" sz="2000" dirty="0">
                <a:latin typeface="+mn-lt"/>
                <a:ea typeface="+mn-ea"/>
              </a:rPr>
              <a:t>、</a:t>
            </a:r>
            <a:r>
              <a:rPr lang="en-US" altLang="zh-CN" sz="2000" dirty="0">
                <a:latin typeface="+mn-lt"/>
                <a:ea typeface="+mn-ea"/>
              </a:rPr>
              <a:t>IF</a:t>
            </a:r>
            <a:r>
              <a:rPr lang="zh-CN" altLang="en-US" sz="2000" dirty="0">
                <a:latin typeface="+mn-lt"/>
                <a:ea typeface="+mn-ea"/>
              </a:rPr>
              <a:t>第</a:t>
            </a:r>
            <a:r>
              <a:rPr lang="en-US" altLang="zh-CN" sz="2000" dirty="0">
                <a:latin typeface="+mn-lt"/>
                <a:ea typeface="+mn-ea"/>
              </a:rPr>
              <a:t>14</a:t>
            </a:r>
            <a:r>
              <a:rPr lang="zh-CN" altLang="en-US" sz="2000" dirty="0">
                <a:latin typeface="+mn-lt"/>
                <a:ea typeface="+mn-ea"/>
              </a:rPr>
              <a:t>。</a:t>
            </a:r>
            <a:endParaRPr lang="en-US" altLang="zh-CN" sz="2000" dirty="0">
              <a:latin typeface="+mn-lt"/>
              <a:ea typeface="+mn-ea"/>
            </a:endParaRPr>
          </a:p>
          <a:p>
            <a:pPr fontAlgn="auto">
              <a:spcBef>
                <a:spcPts val="600"/>
              </a:spcBef>
              <a:spcAft>
                <a:spcPts val="0"/>
              </a:spcAft>
              <a:defRPr/>
            </a:pPr>
            <a:r>
              <a:rPr lang="zh-CN" altLang="en-US" sz="2000" dirty="0">
                <a:latin typeface="+mn-lt"/>
                <a:ea typeface="+mn-ea"/>
              </a:rPr>
              <a:t>        刊载应用于能源、环境、燃气涡轮、电子设备、航空航天等领域的热力学和能量转换论文和札记。与另一种</a:t>
            </a:r>
            <a:r>
              <a:rPr lang="en-US" altLang="zh-CN" sz="2000" dirty="0">
                <a:latin typeface="+mn-lt"/>
                <a:ea typeface="+mn-ea"/>
              </a:rPr>
              <a:t>ASME</a:t>
            </a:r>
            <a:r>
              <a:rPr lang="zh-CN" altLang="en-US" sz="2000" dirty="0">
                <a:latin typeface="+mn-lt"/>
                <a:ea typeface="+mn-ea"/>
              </a:rPr>
              <a:t>期刊</a:t>
            </a:r>
            <a:r>
              <a:rPr lang="en-US" altLang="zh-CN" sz="2000" dirty="0">
                <a:latin typeface="+mn-lt"/>
                <a:ea typeface="+mn-ea"/>
              </a:rPr>
              <a:t>《</a:t>
            </a:r>
            <a:r>
              <a:rPr lang="zh-CN" altLang="en-US" sz="2000" dirty="0">
                <a:latin typeface="+mn-lt"/>
                <a:ea typeface="+mn-ea"/>
              </a:rPr>
              <a:t> 热能科学和工程应用期刊</a:t>
            </a:r>
            <a:r>
              <a:rPr lang="en-US" altLang="zh-CN" sz="2000" dirty="0">
                <a:latin typeface="+mn-lt"/>
                <a:ea typeface="+mn-ea"/>
              </a:rPr>
              <a:t>》(Journal of Thermal Science &amp; Engineering Applications )</a:t>
            </a:r>
            <a:r>
              <a:rPr lang="zh-CN" altLang="en-US" sz="2000" dirty="0">
                <a:latin typeface="+mn-lt"/>
                <a:ea typeface="+mn-ea"/>
              </a:rPr>
              <a:t>形成互补。</a:t>
            </a:r>
            <a:endParaRPr lang="en-US" altLang="zh-CN" dirty="0">
              <a:latin typeface="+mn-lt"/>
              <a:ea typeface="+mn-ea"/>
            </a:endParaRPr>
          </a:p>
          <a:p>
            <a:pPr fontAlgn="auto">
              <a:spcBef>
                <a:spcPts val="600"/>
              </a:spcBef>
              <a:spcAft>
                <a:spcPts val="0"/>
              </a:spcAft>
              <a:defRPr/>
            </a:pPr>
            <a:r>
              <a:rPr lang="zh-CN" altLang="en-US" sz="1600" dirty="0">
                <a:latin typeface="微软雅黑" pitchFamily="34" charset="-122"/>
                <a:ea typeface="微软雅黑" pitchFamily="34" charset="-122"/>
              </a:rPr>
              <a:t>检索关键词：</a:t>
            </a:r>
            <a:r>
              <a:rPr lang="en-US" sz="1600" dirty="0">
                <a:latin typeface="微软雅黑" pitchFamily="34" charset="-122"/>
                <a:ea typeface="微软雅黑" pitchFamily="34" charset="-122"/>
              </a:rPr>
              <a:t> </a:t>
            </a:r>
            <a:r>
              <a:rPr lang="en-US" altLang="zh-CN" sz="1600" dirty="0">
                <a:latin typeface="微软雅黑" pitchFamily="34" charset="-122"/>
                <a:ea typeface="微软雅黑" pitchFamily="34" charset="-122"/>
              </a:rPr>
              <a:t>biological heat</a:t>
            </a:r>
            <a:r>
              <a:rPr lang="zh-CN" altLang="en-US" sz="1600" dirty="0">
                <a:latin typeface="微软雅黑" pitchFamily="34" charset="-122"/>
                <a:ea typeface="微软雅黑" pitchFamily="34" charset="-122"/>
              </a:rPr>
              <a:t>（生物热）、</a:t>
            </a:r>
            <a:r>
              <a:rPr lang="en-US" sz="1600" dirty="0">
                <a:latin typeface="微软雅黑" pitchFamily="34" charset="-122"/>
                <a:ea typeface="微软雅黑" pitchFamily="34" charset="-122"/>
              </a:rPr>
              <a:t> radioactive heat transfer</a:t>
            </a:r>
            <a:r>
              <a:rPr lang="zh-CN" altLang="en-US" sz="1600" dirty="0">
                <a:latin typeface="微软雅黑" pitchFamily="34" charset="-122"/>
                <a:ea typeface="微软雅黑" pitchFamily="34" charset="-122"/>
              </a:rPr>
              <a:t>（辐射传热）、</a:t>
            </a:r>
            <a:r>
              <a:rPr lang="en-US" altLang="zh-CN" sz="1600" dirty="0">
                <a:latin typeface="微软雅黑" pitchFamily="34" charset="-122"/>
                <a:ea typeface="微软雅黑" pitchFamily="34" charset="-122"/>
              </a:rPr>
              <a:t>mass transfer</a:t>
            </a:r>
            <a:r>
              <a:rPr lang="zh-CN" altLang="en-US" sz="1600" dirty="0">
                <a:latin typeface="微软雅黑" pitchFamily="34" charset="-122"/>
                <a:ea typeface="微软雅黑" pitchFamily="34" charset="-122"/>
              </a:rPr>
              <a:t>（质量传递）、</a:t>
            </a:r>
            <a:r>
              <a:rPr lang="en-US"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热传导（</a:t>
            </a:r>
            <a:r>
              <a:rPr lang="en-US" altLang="zh-CN" sz="1600" dirty="0">
                <a:latin typeface="微软雅黑" pitchFamily="34" charset="-122"/>
                <a:ea typeface="微软雅黑" pitchFamily="34" charset="-122"/>
              </a:rPr>
              <a:t>heat </a:t>
            </a:r>
            <a:r>
              <a:rPr lang="en-US" sz="1600" dirty="0">
                <a:latin typeface="微软雅黑" pitchFamily="34" charset="-122"/>
                <a:ea typeface="微软雅黑" pitchFamily="34" charset="-122"/>
              </a:rPr>
              <a:t>conduction</a:t>
            </a:r>
            <a:r>
              <a:rPr lang="zh-CN" altLang="en-US" sz="1600" dirty="0">
                <a:latin typeface="微软雅黑" pitchFamily="34" charset="-122"/>
                <a:ea typeface="微软雅黑" pitchFamily="34" charset="-122"/>
              </a:rPr>
              <a:t>）、</a:t>
            </a:r>
            <a:r>
              <a:rPr lang="en-US" sz="1600" dirty="0">
                <a:latin typeface="微软雅黑" pitchFamily="34" charset="-122"/>
                <a:ea typeface="微软雅黑" pitchFamily="34" charset="-122"/>
              </a:rPr>
              <a:t> electronic and photonic cooling</a:t>
            </a:r>
            <a:r>
              <a:rPr lang="zh-CN" altLang="en-US" sz="1600" dirty="0">
                <a:latin typeface="微软雅黑" pitchFamily="34" charset="-122"/>
                <a:ea typeface="微软雅黑" pitchFamily="34" charset="-122"/>
              </a:rPr>
              <a:t>（光子冷却）、</a:t>
            </a:r>
            <a:r>
              <a:rPr lang="en-US" sz="1600" dirty="0">
                <a:latin typeface="微软雅黑" pitchFamily="34" charset="-122"/>
                <a:ea typeface="微软雅黑" pitchFamily="34" charset="-122"/>
              </a:rPr>
              <a:t>forced convection</a:t>
            </a:r>
            <a:r>
              <a:rPr lang="zh-CN" altLang="en-US" sz="1600" dirty="0">
                <a:latin typeface="微软雅黑" pitchFamily="34" charset="-122"/>
                <a:ea typeface="微软雅黑" pitchFamily="34" charset="-122"/>
              </a:rPr>
              <a:t>（强制对流）、</a:t>
            </a:r>
            <a:r>
              <a:rPr lang="en-US" sz="1600" dirty="0">
                <a:latin typeface="微软雅黑" pitchFamily="34" charset="-122"/>
                <a:ea typeface="微软雅黑" pitchFamily="34" charset="-122"/>
              </a:rPr>
              <a:t>exchanger</a:t>
            </a:r>
            <a:r>
              <a:rPr lang="zh-CN" altLang="en-US" sz="1600" dirty="0">
                <a:latin typeface="微软雅黑" pitchFamily="34" charset="-122"/>
                <a:ea typeface="微软雅黑" pitchFamily="34" charset="-122"/>
              </a:rPr>
              <a:t>（热交换器）、</a:t>
            </a:r>
            <a:r>
              <a:rPr lang="en-US" sz="1600" dirty="0">
                <a:latin typeface="微软雅黑" pitchFamily="34" charset="-122"/>
                <a:ea typeface="微软雅黑" pitchFamily="34" charset="-122"/>
              </a:rPr>
              <a:t> </a:t>
            </a:r>
            <a:r>
              <a:rPr lang="en-US" altLang="zh-CN" sz="1600" dirty="0">
                <a:latin typeface="微软雅黑" pitchFamily="34" charset="-122"/>
                <a:ea typeface="微软雅黑" pitchFamily="34" charset="-122"/>
              </a:rPr>
              <a:t>wake cooling</a:t>
            </a:r>
            <a:r>
              <a:rPr lang="zh-CN" altLang="en-US" sz="1600" dirty="0">
                <a:latin typeface="微软雅黑" pitchFamily="34" charset="-122"/>
                <a:ea typeface="微软雅黑" pitchFamily="34" charset="-122"/>
              </a:rPr>
              <a:t>（尾迹冷却）、</a:t>
            </a:r>
            <a:r>
              <a:rPr lang="en-US" sz="1600" dirty="0">
                <a:latin typeface="微软雅黑" pitchFamily="34" charset="-122"/>
                <a:ea typeface="微软雅黑" pitchFamily="34" charset="-122"/>
              </a:rPr>
              <a:t>jets </a:t>
            </a:r>
            <a:r>
              <a:rPr lang="en-US" altLang="zh-CN" sz="1600" dirty="0">
                <a:latin typeface="微软雅黑" pitchFamily="34" charset="-122"/>
                <a:ea typeface="微软雅黑" pitchFamily="34" charset="-122"/>
              </a:rPr>
              <a:t>cooling</a:t>
            </a:r>
            <a:r>
              <a:rPr lang="zh-CN" altLang="en-US" sz="1600" dirty="0">
                <a:latin typeface="微软雅黑" pitchFamily="34" charset="-122"/>
                <a:ea typeface="微软雅黑" pitchFamily="34" charset="-122"/>
              </a:rPr>
              <a:t>（喷射冷却）、</a:t>
            </a:r>
            <a:r>
              <a:rPr lang="en-US" sz="1600" dirty="0">
                <a:latin typeface="微软雅黑" pitchFamily="34" charset="-122"/>
                <a:ea typeface="微软雅黑" pitchFamily="34" charset="-122"/>
              </a:rPr>
              <a:t>impingement cooling</a:t>
            </a:r>
            <a:r>
              <a:rPr lang="zh-CN" altLang="en-US" sz="1600" dirty="0">
                <a:latin typeface="微软雅黑" pitchFamily="34" charset="-122"/>
                <a:ea typeface="微软雅黑" pitchFamily="34" charset="-122"/>
              </a:rPr>
              <a:t>（冲击冷却）、</a:t>
            </a:r>
            <a:r>
              <a:rPr lang="en-US" sz="1600" dirty="0">
                <a:latin typeface="微软雅黑" pitchFamily="34" charset="-122"/>
                <a:ea typeface="微软雅黑" pitchFamily="34" charset="-122"/>
              </a:rPr>
              <a:t>porous media</a:t>
            </a:r>
            <a:r>
              <a:rPr lang="zh-CN" altLang="en-US" sz="1600" dirty="0">
                <a:latin typeface="微软雅黑" pitchFamily="34" charset="-122"/>
                <a:ea typeface="微软雅黑" pitchFamily="34" charset="-122"/>
              </a:rPr>
              <a:t>（多孔介质）、</a:t>
            </a:r>
            <a:r>
              <a:rPr lang="en-US" sz="1600" dirty="0">
                <a:latin typeface="微软雅黑" pitchFamily="34" charset="-122"/>
                <a:ea typeface="微软雅黑" pitchFamily="34" charset="-122"/>
              </a:rPr>
              <a:t>thermal systems</a:t>
            </a:r>
            <a:r>
              <a:rPr lang="zh-CN" altLang="en-US" sz="1600" dirty="0">
                <a:latin typeface="微软雅黑" pitchFamily="34" charset="-122"/>
                <a:ea typeface="微软雅黑" pitchFamily="34" charset="-122"/>
              </a:rPr>
              <a:t>（热力系统）、</a:t>
            </a:r>
            <a:r>
              <a:rPr lang="en-US" altLang="zh-CN" sz="1600" dirty="0">
                <a:latin typeface="微软雅黑" pitchFamily="34" charset="-122"/>
                <a:ea typeface="微软雅黑" pitchFamily="34" charset="-122"/>
              </a:rPr>
              <a:t>t</a:t>
            </a:r>
            <a:r>
              <a:rPr lang="en-US" sz="1600" dirty="0">
                <a:latin typeface="微软雅黑" pitchFamily="34" charset="-122"/>
                <a:ea typeface="微软雅黑" pitchFamily="34" charset="-122"/>
              </a:rPr>
              <a:t>wo-phase flow and heat transfe</a:t>
            </a:r>
            <a:r>
              <a:rPr lang="en-US" altLang="zh-CN" sz="1600" dirty="0">
                <a:latin typeface="微软雅黑" pitchFamily="34" charset="-122"/>
                <a:ea typeface="微软雅黑" pitchFamily="34" charset="-122"/>
              </a:rPr>
              <a:t>r</a:t>
            </a:r>
            <a:r>
              <a:rPr lang="zh-CN" altLang="en-US" sz="1600" dirty="0">
                <a:latin typeface="微软雅黑" pitchFamily="34" charset="-122"/>
                <a:ea typeface="微软雅黑" pitchFamily="34" charset="-122"/>
              </a:rPr>
              <a:t>（两相流动和热传递）</a:t>
            </a:r>
            <a:endParaRPr lang="en-US" altLang="zh-CN" sz="1600" dirty="0">
              <a:solidFill>
                <a:schemeClr val="accent1"/>
              </a:solidFill>
              <a:effectLst>
                <a:outerShdw blurRad="38100" dist="38100" dir="2700000" algn="tl">
                  <a:srgbClr val="000000">
                    <a:alpha val="43137"/>
                  </a:srgbClr>
                </a:outerShdw>
              </a:effectLst>
              <a:latin typeface="微软雅黑" pitchFamily="34" charset="-122"/>
              <a:ea typeface="微软雅黑" pitchFamily="34" charset="-122"/>
            </a:endParaRPr>
          </a:p>
          <a:p>
            <a:pPr algn="r" fontAlgn="auto">
              <a:spcBef>
                <a:spcPts val="600"/>
              </a:spcBef>
              <a:spcAft>
                <a:spcPts val="0"/>
              </a:spcAft>
              <a:defRPr/>
            </a:pPr>
            <a:r>
              <a:rPr lang="en-US" altLang="zh-CN" dirty="0">
                <a:solidFill>
                  <a:srgbClr val="00B0F0"/>
                </a:solidFill>
                <a:effectLst>
                  <a:outerShdw blurRad="38100" dist="38100" dir="2700000" algn="tl">
                    <a:srgbClr val="000000">
                      <a:alpha val="43137"/>
                    </a:srgbClr>
                  </a:outerShdw>
                </a:effectLst>
                <a:latin typeface="+mn-lt"/>
                <a:ea typeface="+mn-ea"/>
              </a:rPr>
              <a:t>http://heattransfer.asmedigitalcollection.asme.org</a:t>
            </a:r>
          </a:p>
        </p:txBody>
      </p:sp>
      <p:pic>
        <p:nvPicPr>
          <p:cNvPr id="1026" name="Picture 2" descr="D:\maryann\产品&amp;出版社\我的产品\ASME\pic\journal cover-4.jpeg"/>
          <p:cNvPicPr>
            <a:picLocks noChangeAspect="1" noChangeArrowheads="1"/>
          </p:cNvPicPr>
          <p:nvPr/>
        </p:nvPicPr>
        <p:blipFill>
          <a:blip r:embed="rId3"/>
          <a:srcRect/>
          <a:stretch>
            <a:fillRect/>
          </a:stretch>
        </p:blipFill>
        <p:spPr bwMode="auto">
          <a:xfrm>
            <a:off x="7286644" y="0"/>
            <a:ext cx="1619250" cy="20859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up)">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p:cNvSpPr>
          <p:nvPr/>
        </p:nvSpPr>
        <p:spPr bwMode="auto">
          <a:xfrm>
            <a:off x="671513" y="785813"/>
            <a:ext cx="8186737" cy="965200"/>
          </a:xfrm>
          <a:prstGeom prst="rect">
            <a:avLst/>
          </a:prstGeom>
          <a:noFill/>
          <a:ln w="9525">
            <a:noFill/>
            <a:miter lim="800000"/>
            <a:headEnd/>
            <a:tailEnd/>
          </a:ln>
        </p:spPr>
        <p:txBody>
          <a:bodyPr anchor="ctr"/>
          <a:lstStyle/>
          <a:p>
            <a:r>
              <a:rPr lang="en-US" altLang="zh-CN" sz="4400" dirty="0">
                <a:latin typeface="Calibri" pitchFamily="34" charset="0"/>
              </a:rPr>
              <a:t>ASME </a:t>
            </a:r>
            <a:r>
              <a:rPr lang="zh-CN" altLang="en-US" sz="4400" dirty="0">
                <a:latin typeface="Calibri" pitchFamily="34" charset="0"/>
              </a:rPr>
              <a:t>经典期刊</a:t>
            </a:r>
            <a:endParaRPr lang="en-US" altLang="zh-CN" sz="4400" dirty="0">
              <a:latin typeface="Calibri" pitchFamily="34" charset="0"/>
            </a:endParaRPr>
          </a:p>
        </p:txBody>
      </p:sp>
      <p:sp>
        <p:nvSpPr>
          <p:cNvPr id="6" name="Content Placeholder 2"/>
          <p:cNvSpPr txBox="1">
            <a:spLocks/>
          </p:cNvSpPr>
          <p:nvPr/>
        </p:nvSpPr>
        <p:spPr>
          <a:xfrm>
            <a:off x="609600" y="1857375"/>
            <a:ext cx="7820025" cy="1928813"/>
          </a:xfrm>
          <a:prstGeom prst="rect">
            <a:avLst/>
          </a:prstGeom>
        </p:spPr>
        <p:txBody>
          <a:bodyPr/>
          <a:lstStyle/>
          <a:p>
            <a:pPr fontAlgn="auto">
              <a:spcBef>
                <a:spcPts val="600"/>
              </a:spcBef>
              <a:spcAft>
                <a:spcPts val="0"/>
              </a:spcAft>
              <a:buFont typeface="Wingdings" pitchFamily="2" charset="2"/>
              <a:buChar char="Ø"/>
              <a:defRPr/>
            </a:pPr>
            <a:r>
              <a:rPr lang="en-US" altLang="zh-CN" sz="2000" b="1" dirty="0">
                <a:latin typeface="+mn-lt"/>
                <a:ea typeface="+mn-ea"/>
              </a:rPr>
              <a:t>《</a:t>
            </a:r>
            <a:r>
              <a:rPr lang="zh-CN" altLang="en-US" sz="2000" b="1" dirty="0">
                <a:latin typeface="+mn-lt"/>
                <a:ea typeface="+mn-ea"/>
              </a:rPr>
              <a:t>应用力学评论</a:t>
            </a:r>
            <a:r>
              <a:rPr lang="en-US" altLang="zh-CN" sz="2000" b="1" dirty="0">
                <a:latin typeface="+mn-lt"/>
                <a:ea typeface="+mn-ea"/>
              </a:rPr>
              <a:t>》</a:t>
            </a:r>
            <a:r>
              <a:rPr lang="en-US" sz="2000" b="1" dirty="0">
                <a:latin typeface="+mn-lt"/>
                <a:ea typeface="+mn-ea"/>
              </a:rPr>
              <a:t>Applied Mechanics Reviews</a:t>
            </a:r>
          </a:p>
          <a:p>
            <a:pPr fontAlgn="auto">
              <a:spcBef>
                <a:spcPts val="600"/>
              </a:spcBef>
              <a:spcAft>
                <a:spcPts val="0"/>
              </a:spcAft>
              <a:defRPr/>
            </a:pPr>
            <a:r>
              <a:rPr lang="zh-CN" altLang="en-US" sz="2000" dirty="0">
                <a:latin typeface="+mn-lt"/>
                <a:ea typeface="+mn-ea"/>
              </a:rPr>
              <a:t>        在 </a:t>
            </a:r>
            <a:r>
              <a:rPr lang="en-US" sz="2000" dirty="0">
                <a:latin typeface="+mn-lt"/>
                <a:ea typeface="+mn-ea"/>
              </a:rPr>
              <a:t>JCR </a:t>
            </a:r>
            <a:r>
              <a:rPr lang="zh-CN" altLang="en-US" sz="2000" dirty="0">
                <a:latin typeface="+mn-lt"/>
                <a:ea typeface="+mn-ea"/>
              </a:rPr>
              <a:t>收录的 </a:t>
            </a:r>
            <a:r>
              <a:rPr lang="en-US" sz="2000" dirty="0">
                <a:latin typeface="+mn-lt"/>
                <a:ea typeface="+mn-ea"/>
              </a:rPr>
              <a:t>132</a:t>
            </a:r>
            <a:r>
              <a:rPr lang="zh-CN" altLang="en-US" sz="2000" dirty="0">
                <a:latin typeface="+mn-lt"/>
                <a:ea typeface="+mn-ea"/>
              </a:rPr>
              <a:t>本力学类期刊中，</a:t>
            </a:r>
            <a:r>
              <a:rPr lang="en-US" altLang="zh-CN" sz="2000" dirty="0">
                <a:latin typeface="+mn-lt"/>
                <a:ea typeface="+mn-ea"/>
              </a:rPr>
              <a:t>IF</a:t>
            </a:r>
            <a:r>
              <a:rPr lang="zh-CN" altLang="en-US" sz="2000" dirty="0">
                <a:latin typeface="+mn-lt"/>
                <a:ea typeface="+mn-ea"/>
              </a:rPr>
              <a:t>第</a:t>
            </a:r>
            <a:r>
              <a:rPr lang="en-US" altLang="zh-CN" sz="2000" dirty="0">
                <a:latin typeface="+mn-lt"/>
                <a:ea typeface="+mn-ea"/>
              </a:rPr>
              <a:t>4</a:t>
            </a:r>
            <a:r>
              <a:rPr lang="zh-CN" altLang="en-US" sz="2000" dirty="0">
                <a:latin typeface="+mn-lt"/>
                <a:ea typeface="+mn-ea"/>
              </a:rPr>
              <a:t>。</a:t>
            </a:r>
            <a:endParaRPr lang="en-US" altLang="zh-CN" sz="2000" dirty="0">
              <a:latin typeface="+mn-lt"/>
              <a:ea typeface="+mn-ea"/>
            </a:endParaRPr>
          </a:p>
          <a:p>
            <a:pPr fontAlgn="auto">
              <a:spcBef>
                <a:spcPts val="600"/>
              </a:spcBef>
              <a:spcAft>
                <a:spcPts val="0"/>
              </a:spcAft>
              <a:defRPr/>
            </a:pPr>
            <a:r>
              <a:rPr lang="zh-CN" altLang="en-US" sz="2000" dirty="0">
                <a:latin typeface="+mn-lt"/>
                <a:ea typeface="+mn-ea"/>
              </a:rPr>
              <a:t>        高品质评论期刊，汇集了应用力学和工程学所有分支学科的资料，包括高级研究人员针对这些分支学科的技术进展和教学进展所撰写的回顾调查、评论，以及世界主要期刊文献的摘要。每年还提供作者与主题累积索引，一期会议论文或专题论文增刊。</a:t>
            </a:r>
            <a:endParaRPr lang="en-US" altLang="zh-CN" sz="2000" dirty="0">
              <a:latin typeface="+mn-lt"/>
              <a:ea typeface="+mn-ea"/>
            </a:endParaRPr>
          </a:p>
          <a:p>
            <a:pPr fontAlgn="auto">
              <a:spcBef>
                <a:spcPts val="600"/>
              </a:spcBef>
              <a:spcAft>
                <a:spcPts val="0"/>
              </a:spcAft>
              <a:defRPr/>
            </a:pPr>
            <a:endParaRPr lang="en-US" altLang="zh-CN" dirty="0">
              <a:latin typeface="+mn-lt"/>
              <a:ea typeface="+mn-ea"/>
            </a:endParaRPr>
          </a:p>
          <a:p>
            <a:pPr fontAlgn="auto">
              <a:spcBef>
                <a:spcPts val="0"/>
              </a:spcBef>
              <a:spcAft>
                <a:spcPts val="0"/>
              </a:spcAft>
              <a:defRPr/>
            </a:pPr>
            <a:r>
              <a:rPr lang="zh-CN" altLang="en-US" sz="1600" dirty="0">
                <a:latin typeface="微软雅黑" pitchFamily="34" charset="-122"/>
                <a:ea typeface="微软雅黑" pitchFamily="34" charset="-122"/>
              </a:rPr>
              <a:t>检索关键词：</a:t>
            </a:r>
            <a:r>
              <a:rPr lang="en-US" sz="1600" dirty="0">
                <a:latin typeface="微软雅黑" pitchFamily="34" charset="-122"/>
                <a:ea typeface="微软雅黑" pitchFamily="34" charset="-122"/>
              </a:rPr>
              <a:t> fluid </a:t>
            </a:r>
            <a:r>
              <a:rPr lang="en-US" altLang="zh-CN" sz="1600" dirty="0">
                <a:latin typeface="微软雅黑" pitchFamily="34" charset="-122"/>
                <a:ea typeface="微软雅黑" pitchFamily="34" charset="-122"/>
              </a:rPr>
              <a:t>mechanics</a:t>
            </a:r>
            <a:r>
              <a:rPr lang="zh-CN" altLang="en-US" sz="1600" dirty="0">
                <a:latin typeface="微软雅黑" pitchFamily="34" charset="-122"/>
                <a:ea typeface="微软雅黑" pitchFamily="34" charset="-122"/>
              </a:rPr>
              <a:t>（流体力学）、</a:t>
            </a:r>
            <a:r>
              <a:rPr lang="en-US" sz="1600" dirty="0">
                <a:latin typeface="微软雅黑" pitchFamily="34" charset="-122"/>
                <a:ea typeface="微软雅黑" pitchFamily="34" charset="-122"/>
              </a:rPr>
              <a:t> solid mechanics</a:t>
            </a:r>
            <a:r>
              <a:rPr lang="zh-CN" altLang="en-US" sz="1600" dirty="0">
                <a:latin typeface="微软雅黑" pitchFamily="34" charset="-122"/>
                <a:ea typeface="微软雅黑" pitchFamily="34" charset="-122"/>
              </a:rPr>
              <a:t>（固体力学）、</a:t>
            </a:r>
            <a:r>
              <a:rPr lang="en-US" sz="1600" dirty="0">
                <a:latin typeface="微软雅黑" pitchFamily="34" charset="-122"/>
                <a:ea typeface="微软雅黑" pitchFamily="34" charset="-122"/>
              </a:rPr>
              <a:t> heat transfer</a:t>
            </a:r>
            <a:r>
              <a:rPr lang="zh-CN" altLang="en-US" sz="1600" dirty="0">
                <a:latin typeface="微软雅黑" pitchFamily="34" charset="-122"/>
                <a:ea typeface="微软雅黑" pitchFamily="34" charset="-122"/>
              </a:rPr>
              <a:t>（传热）、</a:t>
            </a:r>
            <a:r>
              <a:rPr lang="en-US" altLang="zh-CN" sz="1600" dirty="0">
                <a:latin typeface="微软雅黑" pitchFamily="34" charset="-122"/>
                <a:ea typeface="微软雅黑" pitchFamily="34" charset="-122"/>
              </a:rPr>
              <a:t>dynamics</a:t>
            </a:r>
            <a:r>
              <a:rPr lang="zh-CN" altLang="en-US" sz="1600" dirty="0">
                <a:latin typeface="微软雅黑" pitchFamily="34" charset="-122"/>
                <a:ea typeface="微软雅黑" pitchFamily="34" charset="-122"/>
              </a:rPr>
              <a:t>（动力学）、</a:t>
            </a:r>
            <a:r>
              <a:rPr lang="en-US" altLang="zh-CN" sz="1600" dirty="0">
                <a:latin typeface="微软雅黑" pitchFamily="34" charset="-122"/>
                <a:ea typeface="微软雅黑" pitchFamily="34" charset="-122"/>
              </a:rPr>
              <a:t>vibration</a:t>
            </a:r>
            <a:r>
              <a:rPr lang="zh-CN" altLang="en-US" sz="1600" dirty="0">
                <a:latin typeface="微软雅黑" pitchFamily="34" charset="-122"/>
                <a:ea typeface="微软雅黑" pitchFamily="34" charset="-122"/>
              </a:rPr>
              <a:t>（震动）、</a:t>
            </a:r>
            <a:r>
              <a:rPr lang="en-US" altLang="zh-CN" sz="1600" dirty="0">
                <a:latin typeface="微软雅黑" pitchFamily="34" charset="-122"/>
                <a:ea typeface="微软雅黑" pitchFamily="34" charset="-122"/>
              </a:rPr>
              <a:t>education</a:t>
            </a:r>
            <a:r>
              <a:rPr lang="zh-CN" altLang="en-US" sz="1600" dirty="0">
                <a:latin typeface="微软雅黑" pitchFamily="34" charset="-122"/>
                <a:ea typeface="微软雅黑" pitchFamily="34" charset="-122"/>
              </a:rPr>
              <a:t>（教学）、</a:t>
            </a:r>
            <a:r>
              <a:rPr lang="en-US" altLang="zh-CN" sz="1600" dirty="0">
                <a:latin typeface="微软雅黑" pitchFamily="34" charset="-122"/>
                <a:ea typeface="微软雅黑" pitchFamily="34" charset="-122"/>
              </a:rPr>
              <a:t>thermal coupling</a:t>
            </a:r>
            <a:r>
              <a:rPr lang="zh-CN" altLang="en-US" sz="1600" dirty="0">
                <a:latin typeface="微软雅黑" pitchFamily="34" charset="-122"/>
                <a:ea typeface="微软雅黑" pitchFamily="34" charset="-122"/>
              </a:rPr>
              <a:t>（热耦合）、</a:t>
            </a:r>
            <a:r>
              <a:rPr lang="en-US" altLang="zh-CN" sz="1600" dirty="0">
                <a:latin typeface="微软雅黑" pitchFamily="34" charset="-122"/>
                <a:ea typeface="微软雅黑" pitchFamily="34" charset="-122"/>
              </a:rPr>
              <a:t>aerodynamic</a:t>
            </a:r>
            <a:r>
              <a:rPr lang="zh-CN" altLang="en-US" sz="1600" dirty="0">
                <a:latin typeface="微软雅黑" pitchFamily="34" charset="-122"/>
                <a:ea typeface="微软雅黑" pitchFamily="34" charset="-122"/>
              </a:rPr>
              <a:t>（气动力）、</a:t>
            </a:r>
            <a:r>
              <a:rPr lang="en-US" sz="1600" dirty="0">
                <a:latin typeface="微软雅黑" pitchFamily="34" charset="-122"/>
                <a:ea typeface="微软雅黑" pitchFamily="34" charset="-122"/>
              </a:rPr>
              <a:t> bearing system</a:t>
            </a:r>
            <a:r>
              <a:rPr lang="zh-CN" altLang="en-US" sz="1600" dirty="0">
                <a:latin typeface="微软雅黑" pitchFamily="34" charset="-122"/>
                <a:ea typeface="微软雅黑" pitchFamily="34" charset="-122"/>
              </a:rPr>
              <a:t>（轴承系统）</a:t>
            </a:r>
            <a:endParaRPr lang="en-US" altLang="zh-CN" sz="1600" dirty="0">
              <a:latin typeface="微软雅黑" pitchFamily="34" charset="-122"/>
              <a:ea typeface="微软雅黑" pitchFamily="34" charset="-122"/>
            </a:endParaRPr>
          </a:p>
          <a:p>
            <a:pPr algn="r" fontAlgn="auto">
              <a:spcBef>
                <a:spcPts val="600"/>
              </a:spcBef>
              <a:spcAft>
                <a:spcPts val="0"/>
              </a:spcAft>
              <a:defRPr/>
            </a:pPr>
            <a:endParaRPr lang="en-US" altLang="zh-CN" dirty="0">
              <a:solidFill>
                <a:schemeClr val="accent1"/>
              </a:solidFill>
              <a:effectLst>
                <a:outerShdw blurRad="38100" dist="38100" dir="2700000" algn="tl">
                  <a:srgbClr val="000000">
                    <a:alpha val="43137"/>
                  </a:srgbClr>
                </a:outerShdw>
              </a:effectLst>
              <a:latin typeface="+mn-lt"/>
              <a:ea typeface="+mn-ea"/>
            </a:endParaRPr>
          </a:p>
          <a:p>
            <a:pPr algn="r" fontAlgn="auto">
              <a:spcBef>
                <a:spcPts val="600"/>
              </a:spcBef>
              <a:spcAft>
                <a:spcPts val="0"/>
              </a:spcAft>
              <a:defRPr/>
            </a:pPr>
            <a:r>
              <a:rPr lang="en-US" altLang="zh-CN" dirty="0">
                <a:solidFill>
                  <a:srgbClr val="00B0F0"/>
                </a:solidFill>
                <a:effectLst>
                  <a:outerShdw blurRad="38100" dist="38100" dir="2700000" algn="tl">
                    <a:srgbClr val="000000">
                      <a:alpha val="43137"/>
                    </a:srgbClr>
                  </a:outerShdw>
                </a:effectLst>
                <a:latin typeface="+mn-lt"/>
                <a:ea typeface="+mn-ea"/>
              </a:rPr>
              <a:t>http://appliedmechanics.asmedigitalcollection.asme.org</a:t>
            </a:r>
          </a:p>
        </p:txBody>
      </p:sp>
      <p:pic>
        <p:nvPicPr>
          <p:cNvPr id="5" name="图片 4" descr="journal cover-5.jpeg"/>
          <p:cNvPicPr>
            <a:picLocks noChangeAspect="1"/>
          </p:cNvPicPr>
          <p:nvPr/>
        </p:nvPicPr>
        <p:blipFill>
          <a:blip r:embed="rId3"/>
          <a:stretch>
            <a:fillRect/>
          </a:stretch>
        </p:blipFill>
        <p:spPr>
          <a:xfrm>
            <a:off x="7143768" y="0"/>
            <a:ext cx="1619250" cy="20859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wipe(up)">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671513" y="785813"/>
            <a:ext cx="8186737" cy="965200"/>
          </a:xfrm>
          <a:prstGeom prst="rect">
            <a:avLst/>
          </a:prstGeom>
          <a:noFill/>
          <a:ln w="9525">
            <a:noFill/>
            <a:miter lim="800000"/>
            <a:headEnd/>
            <a:tailEnd/>
          </a:ln>
        </p:spPr>
        <p:txBody>
          <a:bodyPr anchor="ctr"/>
          <a:lstStyle/>
          <a:p>
            <a:r>
              <a:rPr lang="en-US" altLang="zh-CN" sz="4400" dirty="0">
                <a:latin typeface="Calibri" pitchFamily="34" charset="0"/>
              </a:rPr>
              <a:t>ASME </a:t>
            </a:r>
            <a:r>
              <a:rPr lang="zh-CN" altLang="en-US" sz="4400" dirty="0">
                <a:latin typeface="Calibri" pitchFamily="34" charset="0"/>
              </a:rPr>
              <a:t>新刊</a:t>
            </a:r>
            <a:endParaRPr lang="en-US" altLang="zh-CN" sz="4400" dirty="0">
              <a:latin typeface="Calibri" pitchFamily="34" charset="0"/>
            </a:endParaRPr>
          </a:p>
        </p:txBody>
      </p:sp>
      <p:sp>
        <p:nvSpPr>
          <p:cNvPr id="6" name="Content Placeholder 2"/>
          <p:cNvSpPr txBox="1">
            <a:spLocks/>
          </p:cNvSpPr>
          <p:nvPr/>
        </p:nvSpPr>
        <p:spPr>
          <a:xfrm>
            <a:off x="609600" y="1857375"/>
            <a:ext cx="7820025" cy="1928813"/>
          </a:xfrm>
          <a:prstGeom prst="rect">
            <a:avLst/>
          </a:prstGeom>
        </p:spPr>
        <p:txBody>
          <a:bodyPr/>
          <a:lstStyle/>
          <a:p>
            <a:pPr fontAlgn="auto">
              <a:spcBef>
                <a:spcPts val="600"/>
              </a:spcBef>
              <a:spcAft>
                <a:spcPts val="0"/>
              </a:spcAft>
              <a:buFont typeface="Wingdings" pitchFamily="2" charset="2"/>
              <a:buChar char="Ø"/>
              <a:defRPr/>
            </a:pPr>
            <a:r>
              <a:rPr lang="en-US" altLang="zh-CN" sz="2000" dirty="0">
                <a:latin typeface="+mn-lt"/>
                <a:ea typeface="+mn-ea"/>
              </a:rPr>
              <a:t>《</a:t>
            </a:r>
            <a:r>
              <a:rPr lang="zh-CN" altLang="en-US" sz="2000" dirty="0">
                <a:latin typeface="+mn-lt"/>
                <a:ea typeface="+mn-ea"/>
              </a:rPr>
              <a:t>微纳制造期刊</a:t>
            </a:r>
            <a:r>
              <a:rPr lang="en-US" altLang="zh-CN" sz="2000" dirty="0">
                <a:latin typeface="+mn-lt"/>
                <a:ea typeface="+mn-ea"/>
              </a:rPr>
              <a:t>》 </a:t>
            </a:r>
            <a:r>
              <a:rPr lang="en-US" sz="2000" dirty="0">
                <a:latin typeface="+mn-lt"/>
                <a:ea typeface="+mn-ea"/>
              </a:rPr>
              <a:t>Journal of Micro </a:t>
            </a:r>
            <a:r>
              <a:rPr lang="en-US" altLang="zh-CN" sz="2000" dirty="0">
                <a:latin typeface="+mn-lt"/>
                <a:ea typeface="+mn-ea"/>
              </a:rPr>
              <a:t>&amp;</a:t>
            </a:r>
            <a:r>
              <a:rPr lang="en-US" sz="2000" dirty="0">
                <a:latin typeface="+mn-lt"/>
                <a:ea typeface="+mn-ea"/>
              </a:rPr>
              <a:t> </a:t>
            </a:r>
            <a:r>
              <a:rPr lang="en-US" sz="2000" dirty="0" err="1">
                <a:latin typeface="+mn-lt"/>
                <a:ea typeface="+mn-ea"/>
              </a:rPr>
              <a:t>Nano</a:t>
            </a:r>
            <a:r>
              <a:rPr lang="en-US" sz="2000" dirty="0">
                <a:latin typeface="+mn-lt"/>
                <a:ea typeface="+mn-ea"/>
              </a:rPr>
              <a:t>-Manufacturing</a:t>
            </a:r>
          </a:p>
          <a:p>
            <a:pPr fontAlgn="auto">
              <a:spcBef>
                <a:spcPts val="600"/>
              </a:spcBef>
              <a:spcAft>
                <a:spcPts val="0"/>
              </a:spcAft>
              <a:defRPr/>
            </a:pPr>
            <a:r>
              <a:rPr lang="zh-CN" altLang="en-US" sz="2000" dirty="0">
                <a:latin typeface="+mn-lt"/>
                <a:ea typeface="+mn-ea"/>
              </a:rPr>
              <a:t>        本刊于</a:t>
            </a:r>
            <a:r>
              <a:rPr lang="en-US" altLang="zh-CN" sz="2000" dirty="0">
                <a:latin typeface="+mn-lt"/>
                <a:ea typeface="+mn-ea"/>
              </a:rPr>
              <a:t>2013</a:t>
            </a:r>
            <a:r>
              <a:rPr lang="zh-CN" altLang="en-US" sz="2000" dirty="0">
                <a:latin typeface="+mn-lt"/>
                <a:ea typeface="+mn-ea"/>
              </a:rPr>
              <a:t>年起发行，为特征尺寸小于一百微米的微纳制造提供了一个交流的平台，旨在快速传播该领域的原创理论和应用研究。它关注的问题包括：制造流程创新、准确度和精密度、吞吐量的提高、材料利用率、紧凑设备开发、环境和生命周期分析以及预测模型的建立。</a:t>
            </a:r>
            <a:endParaRPr lang="en-US" altLang="zh-CN" sz="1600" dirty="0">
              <a:latin typeface="+mn-lt"/>
              <a:ea typeface="+mn-ea"/>
            </a:endParaRPr>
          </a:p>
          <a:p>
            <a:pPr fontAlgn="auto">
              <a:spcBef>
                <a:spcPts val="600"/>
              </a:spcBef>
              <a:spcAft>
                <a:spcPts val="0"/>
              </a:spcAft>
              <a:defRPr/>
            </a:pPr>
            <a:r>
              <a:rPr lang="zh-CN" altLang="en-US" sz="1600" dirty="0">
                <a:latin typeface="微软雅黑" pitchFamily="34" charset="-122"/>
                <a:ea typeface="微软雅黑" pitchFamily="34" charset="-122"/>
              </a:rPr>
              <a:t>检索关键词：</a:t>
            </a:r>
            <a:r>
              <a:rPr lang="en-US" altLang="zh-CN" sz="1600" dirty="0">
                <a:latin typeface="微软雅黑" pitchFamily="34" charset="-122"/>
                <a:ea typeface="微软雅黑" pitchFamily="34" charset="-122"/>
              </a:rPr>
              <a:t>hybrid manufacturing process</a:t>
            </a:r>
            <a:r>
              <a:rPr lang="zh-CN" altLang="en-US" sz="1600" dirty="0">
                <a:latin typeface="微软雅黑" pitchFamily="34" charset="-122"/>
                <a:ea typeface="微软雅黑" pitchFamily="34" charset="-122"/>
              </a:rPr>
              <a:t>（混合生产过程）、</a:t>
            </a:r>
            <a:r>
              <a:rPr lang="en-US" altLang="zh-CN" sz="1600" dirty="0">
                <a:latin typeface="微软雅黑" pitchFamily="34" charset="-122"/>
                <a:ea typeface="微软雅黑" pitchFamily="34" charset="-122"/>
              </a:rPr>
              <a:t>bottom-up and top-down processes</a:t>
            </a:r>
            <a:r>
              <a:rPr lang="zh-CN" altLang="en-US" sz="1600" dirty="0">
                <a:latin typeface="微软雅黑" pitchFamily="34" charset="-122"/>
                <a:ea typeface="微软雅黑" pitchFamily="34" charset="-122"/>
              </a:rPr>
              <a:t>（自顶向下和自底向上过程）、</a:t>
            </a:r>
            <a:r>
              <a:rPr lang="en-US" altLang="zh-CN" sz="1600" dirty="0">
                <a:latin typeface="微软雅黑" pitchFamily="34" charset="-122"/>
                <a:ea typeface="微软雅黑" pitchFamily="34" charset="-122"/>
              </a:rPr>
              <a:t>energy source utilizing</a:t>
            </a:r>
            <a:r>
              <a:rPr lang="zh-CN" altLang="en-US" sz="1600" dirty="0">
                <a:latin typeface="微软雅黑" pitchFamily="34" charset="-122"/>
                <a:ea typeface="微软雅黑" pitchFamily="34" charset="-122"/>
              </a:rPr>
              <a:t>（能源利用）、</a:t>
            </a:r>
            <a:r>
              <a:rPr lang="en-US" altLang="zh-CN" sz="1600" dirty="0">
                <a:latin typeface="微软雅黑" pitchFamily="34" charset="-122"/>
                <a:ea typeface="微软雅黑" pitchFamily="34" charset="-122"/>
              </a:rPr>
              <a:t>multi-scale phase features</a:t>
            </a:r>
            <a:r>
              <a:rPr lang="zh-CN" altLang="en-US" sz="1600" dirty="0">
                <a:latin typeface="微软雅黑" pitchFamily="34" charset="-122"/>
                <a:ea typeface="微软雅黑" pitchFamily="34" charset="-122"/>
              </a:rPr>
              <a:t>（多尺度相位特征）、</a:t>
            </a:r>
            <a:r>
              <a:rPr lang="en-US" altLang="zh-CN" sz="1600" dirty="0">
                <a:latin typeface="微软雅黑" pitchFamily="34" charset="-122"/>
                <a:ea typeface="微软雅黑" pitchFamily="34" charset="-122"/>
              </a:rPr>
              <a:t>equipment development</a:t>
            </a:r>
            <a:r>
              <a:rPr lang="zh-CN" altLang="en-US" sz="1600" dirty="0">
                <a:latin typeface="微软雅黑" pitchFamily="34" charset="-122"/>
                <a:ea typeface="微软雅黑" pitchFamily="34" charset="-122"/>
              </a:rPr>
              <a:t>（设备开发）、</a:t>
            </a:r>
            <a:r>
              <a:rPr lang="en-US" altLang="zh-CN" sz="1600" dirty="0">
                <a:latin typeface="微软雅黑" pitchFamily="34" charset="-122"/>
                <a:ea typeface="微软雅黑" pitchFamily="34" charset="-122"/>
              </a:rPr>
              <a:t> predictive model</a:t>
            </a:r>
            <a:r>
              <a:rPr lang="zh-CN" altLang="en-US" sz="1600" dirty="0">
                <a:latin typeface="微软雅黑" pitchFamily="34" charset="-122"/>
                <a:ea typeface="微软雅黑" pitchFamily="34" charset="-122"/>
              </a:rPr>
              <a:t>（预测模型）、</a:t>
            </a:r>
            <a:r>
              <a:rPr lang="en-US" altLang="zh-CN" sz="1600" dirty="0">
                <a:latin typeface="微软雅黑" pitchFamily="34" charset="-122"/>
                <a:ea typeface="微软雅黑" pitchFamily="34" charset="-122"/>
              </a:rPr>
              <a:t>material simulation</a:t>
            </a:r>
            <a:r>
              <a:rPr lang="zh-CN" altLang="en-US" sz="1600" dirty="0">
                <a:latin typeface="微软雅黑" pitchFamily="34" charset="-122"/>
                <a:ea typeface="微软雅黑" pitchFamily="34" charset="-122"/>
              </a:rPr>
              <a:t>（材料模拟）、</a:t>
            </a:r>
            <a:r>
              <a:rPr lang="en-US" altLang="zh-CN" sz="1600" dirty="0">
                <a:latin typeface="微软雅黑" pitchFamily="34" charset="-122"/>
                <a:ea typeface="微软雅黑" pitchFamily="34" charset="-122"/>
              </a:rPr>
              <a:t>metrology</a:t>
            </a:r>
            <a:r>
              <a:rPr lang="zh-CN" altLang="en-US" sz="1600" dirty="0">
                <a:latin typeface="微软雅黑" pitchFamily="34" charset="-122"/>
                <a:ea typeface="微软雅黑" pitchFamily="34" charset="-122"/>
              </a:rPr>
              <a:t>（计量学）、</a:t>
            </a:r>
            <a:r>
              <a:rPr lang="en-US" altLang="zh-CN" sz="1600" dirty="0">
                <a:latin typeface="微软雅黑" pitchFamily="34" charset="-122"/>
                <a:ea typeface="微软雅黑" pitchFamily="34" charset="-122"/>
              </a:rPr>
              <a:t>sensor integration</a:t>
            </a:r>
            <a:r>
              <a:rPr lang="zh-CN" altLang="en-US" sz="1600" dirty="0">
                <a:latin typeface="微软雅黑" pitchFamily="34" charset="-122"/>
                <a:ea typeface="微软雅黑" pitchFamily="34" charset="-122"/>
              </a:rPr>
              <a:t>（传感器集成）、</a:t>
            </a:r>
            <a:r>
              <a:rPr lang="en-US" altLang="zh-CN" sz="1600" dirty="0">
                <a:latin typeface="微软雅黑" pitchFamily="34" charset="-122"/>
                <a:ea typeface="微软雅黑" pitchFamily="34" charset="-122"/>
              </a:rPr>
              <a:t>design algorithms</a:t>
            </a:r>
            <a:r>
              <a:rPr lang="zh-CN" altLang="en-US" sz="1600" dirty="0">
                <a:latin typeface="微软雅黑" pitchFamily="34" charset="-122"/>
                <a:ea typeface="微软雅黑" pitchFamily="34" charset="-122"/>
              </a:rPr>
              <a:t>（算法设计）、</a:t>
            </a:r>
            <a:r>
              <a:rPr lang="en-US" altLang="zh-CN" sz="1600" dirty="0">
                <a:latin typeface="微软雅黑" pitchFamily="34" charset="-122"/>
                <a:ea typeface="微软雅黑" pitchFamily="34" charset="-122"/>
              </a:rPr>
              <a:t>life cycle analysis</a:t>
            </a:r>
            <a:r>
              <a:rPr lang="zh-CN" altLang="en-US" sz="1600" dirty="0">
                <a:latin typeface="微软雅黑" pitchFamily="34" charset="-122"/>
                <a:ea typeface="微软雅黑" pitchFamily="34" charset="-122"/>
              </a:rPr>
              <a:t>（生命周期分析）</a:t>
            </a:r>
            <a:endParaRPr lang="en-US" altLang="zh-CN" dirty="0">
              <a:solidFill>
                <a:schemeClr val="accent1"/>
              </a:solidFill>
              <a:effectLst>
                <a:outerShdw blurRad="38100" dist="38100" dir="2700000" algn="tl">
                  <a:srgbClr val="000000">
                    <a:alpha val="43137"/>
                  </a:srgbClr>
                </a:outerShdw>
              </a:effectLst>
              <a:latin typeface="微软雅黑" pitchFamily="34" charset="-122"/>
              <a:ea typeface="微软雅黑" pitchFamily="34" charset="-122"/>
            </a:endParaRPr>
          </a:p>
          <a:p>
            <a:pPr algn="r" fontAlgn="auto">
              <a:spcBef>
                <a:spcPts val="600"/>
              </a:spcBef>
              <a:spcAft>
                <a:spcPts val="0"/>
              </a:spcAft>
              <a:defRPr/>
            </a:pPr>
            <a:r>
              <a:rPr lang="en-US" altLang="zh-CN" dirty="0">
                <a:solidFill>
                  <a:srgbClr val="00B0F0"/>
                </a:solidFill>
                <a:effectLst>
                  <a:outerShdw blurRad="38100" dist="38100" dir="2700000" algn="tl">
                    <a:srgbClr val="000000">
                      <a:alpha val="43137"/>
                    </a:srgbClr>
                  </a:outerShdw>
                </a:effectLst>
                <a:latin typeface="+mn-lt"/>
                <a:ea typeface="+mn-ea"/>
              </a:rPr>
              <a:t>http://micronanomanufacturing.asmedigitalcollection.asme.org</a:t>
            </a:r>
          </a:p>
        </p:txBody>
      </p:sp>
      <p:pic>
        <p:nvPicPr>
          <p:cNvPr id="7" name="Picture 3" descr="D:\maryann\产品&amp;出版社\我的产品\ASME\pic\journal cover-6.jpeg"/>
          <p:cNvPicPr>
            <a:picLocks noChangeAspect="1" noChangeArrowheads="1"/>
          </p:cNvPicPr>
          <p:nvPr/>
        </p:nvPicPr>
        <p:blipFill>
          <a:blip r:embed="rId3"/>
          <a:srcRect/>
          <a:stretch>
            <a:fillRect/>
          </a:stretch>
        </p:blipFill>
        <p:spPr bwMode="auto">
          <a:xfrm>
            <a:off x="7381875" y="0"/>
            <a:ext cx="1619250" cy="20859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up)">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671513" y="785813"/>
            <a:ext cx="8186737" cy="965200"/>
          </a:xfrm>
          <a:prstGeom prst="rect">
            <a:avLst/>
          </a:prstGeom>
          <a:noFill/>
          <a:ln w="9525">
            <a:noFill/>
            <a:miter lim="800000"/>
            <a:headEnd/>
            <a:tailEnd/>
          </a:ln>
        </p:spPr>
        <p:txBody>
          <a:bodyPr anchor="ctr"/>
          <a:lstStyle/>
          <a:p>
            <a:r>
              <a:rPr lang="en-US" altLang="zh-CN" sz="4400" dirty="0">
                <a:latin typeface="Calibri" pitchFamily="34" charset="0"/>
              </a:rPr>
              <a:t>ASME </a:t>
            </a:r>
            <a:r>
              <a:rPr lang="zh-CN" altLang="en-US" sz="4400" dirty="0">
                <a:latin typeface="Calibri" pitchFamily="34" charset="0"/>
              </a:rPr>
              <a:t>新刊</a:t>
            </a:r>
            <a:endParaRPr lang="en-US" altLang="zh-CN" sz="4400" dirty="0">
              <a:latin typeface="Calibri" pitchFamily="34" charset="0"/>
            </a:endParaRPr>
          </a:p>
        </p:txBody>
      </p:sp>
      <p:sp>
        <p:nvSpPr>
          <p:cNvPr id="6" name="Content Placeholder 2"/>
          <p:cNvSpPr txBox="1">
            <a:spLocks/>
          </p:cNvSpPr>
          <p:nvPr/>
        </p:nvSpPr>
        <p:spPr>
          <a:xfrm>
            <a:off x="609600" y="2357443"/>
            <a:ext cx="7820025" cy="1928813"/>
          </a:xfrm>
          <a:prstGeom prst="rect">
            <a:avLst/>
          </a:prstGeom>
        </p:spPr>
        <p:txBody>
          <a:bodyPr/>
          <a:lstStyle/>
          <a:p>
            <a:pPr fontAlgn="auto">
              <a:spcBef>
                <a:spcPts val="600"/>
              </a:spcBef>
              <a:spcAft>
                <a:spcPts val="0"/>
              </a:spcAft>
              <a:buFont typeface="Wingdings" pitchFamily="2" charset="2"/>
              <a:buChar char="Ø"/>
              <a:defRPr/>
            </a:pPr>
            <a:r>
              <a:rPr lang="en-US" altLang="zh-CN" sz="2000" dirty="0" smtClean="0"/>
              <a:t>《</a:t>
            </a:r>
            <a:r>
              <a:rPr lang="zh-CN" altLang="en-US" sz="2000" dirty="0" smtClean="0"/>
              <a:t>校核、验证和不确定性量化期刊</a:t>
            </a:r>
            <a:r>
              <a:rPr lang="en-US" altLang="zh-CN" sz="2000" dirty="0" smtClean="0"/>
              <a:t>》</a:t>
            </a:r>
            <a:r>
              <a:rPr lang="en-US" sz="2000" i="1" dirty="0" smtClean="0"/>
              <a:t> Verification, Validation and Uncertainty Quantification</a:t>
            </a:r>
          </a:p>
          <a:p>
            <a:pPr fontAlgn="auto">
              <a:spcBef>
                <a:spcPts val="600"/>
              </a:spcBef>
              <a:spcAft>
                <a:spcPts val="0"/>
              </a:spcAft>
              <a:defRPr/>
            </a:pPr>
            <a:endParaRPr lang="en-US" sz="2000" dirty="0">
              <a:latin typeface="+mn-lt"/>
              <a:ea typeface="+mn-ea"/>
            </a:endParaRPr>
          </a:p>
          <a:p>
            <a:pPr>
              <a:spcBef>
                <a:spcPts val="600"/>
              </a:spcBef>
              <a:defRPr/>
            </a:pPr>
            <a:r>
              <a:rPr lang="zh-CN" altLang="en-US" sz="2000" dirty="0">
                <a:latin typeface="+mn-lt"/>
                <a:ea typeface="+mn-ea"/>
              </a:rPr>
              <a:t>        本刊于</a:t>
            </a:r>
            <a:r>
              <a:rPr lang="en-US" altLang="zh-CN" sz="2000" dirty="0" smtClean="0">
                <a:latin typeface="+mn-lt"/>
                <a:ea typeface="+mn-ea"/>
              </a:rPr>
              <a:t>2016</a:t>
            </a:r>
            <a:r>
              <a:rPr lang="zh-CN" altLang="en-US" sz="2000" dirty="0" smtClean="0">
                <a:latin typeface="+mn-lt"/>
                <a:ea typeface="+mn-ea"/>
              </a:rPr>
              <a:t>年</a:t>
            </a:r>
            <a:r>
              <a:rPr lang="zh-CN" altLang="en-US" sz="2000" dirty="0">
                <a:latin typeface="+mn-lt"/>
                <a:ea typeface="+mn-ea"/>
              </a:rPr>
              <a:t>起发行</a:t>
            </a:r>
            <a:r>
              <a:rPr lang="zh-CN" altLang="en-US" sz="2000" dirty="0" smtClean="0">
                <a:latin typeface="+mn-lt"/>
                <a:ea typeface="+mn-ea"/>
              </a:rPr>
              <a:t>，研究范围包括而不限于：</a:t>
            </a:r>
            <a:r>
              <a:rPr lang="zh-CN" altLang="en-US" sz="2000" dirty="0" smtClean="0"/>
              <a:t>标准的校核；解决方案的验证；不确定性量化；裕度量化；模型预测；模型适当度；模型成熟度；模型逼真度；模型不确定性的敏感度分析；偶发不确定性；认知不确定性；实验的不确定性；测量的不确定性；产能预测；征状识别和排序表（</a:t>
            </a:r>
            <a:r>
              <a:rPr lang="en-US" sz="2000" dirty="0" smtClean="0"/>
              <a:t>PIRT</a:t>
            </a:r>
            <a:r>
              <a:rPr lang="zh-CN" altLang="en-US" sz="2000" dirty="0" smtClean="0"/>
              <a:t>）的建立；预期使用途径；模拟使用情景；监管学；比较器</a:t>
            </a:r>
            <a:r>
              <a:rPr lang="zh-CN" altLang="en-US" sz="2000" dirty="0" smtClean="0">
                <a:latin typeface="+mn-lt"/>
                <a:ea typeface="+mn-ea"/>
              </a:rPr>
              <a:t>。</a:t>
            </a:r>
            <a:endParaRPr lang="en-US" altLang="zh-CN" sz="2000" dirty="0" smtClean="0">
              <a:latin typeface="+mn-lt"/>
              <a:ea typeface="+mn-ea"/>
            </a:endParaRPr>
          </a:p>
          <a:p>
            <a:pPr>
              <a:spcBef>
                <a:spcPts val="600"/>
              </a:spcBef>
              <a:defRPr/>
            </a:pPr>
            <a:r>
              <a:rPr lang="en-US" altLang="zh-CN" dirty="0" smtClean="0">
                <a:solidFill>
                  <a:srgbClr val="00B0F0"/>
                </a:solidFill>
                <a:effectLst>
                  <a:outerShdw blurRad="38100" dist="38100" dir="2700000" algn="tl">
                    <a:srgbClr val="000000">
                      <a:alpha val="43137"/>
                    </a:srgbClr>
                  </a:outerShdw>
                </a:effectLst>
                <a:hlinkClick r:id="rId3"/>
              </a:rPr>
              <a:t>verification.asmedigitalcollection.asme.org</a:t>
            </a:r>
            <a:endParaRPr lang="en-US" altLang="zh-CN" dirty="0">
              <a:solidFill>
                <a:srgbClr val="00B0F0"/>
              </a:solidFill>
              <a:effectLst>
                <a:outerShdw blurRad="38100" dist="38100" dir="2700000" algn="tl">
                  <a:srgbClr val="000000">
                    <a:alpha val="43137"/>
                  </a:srgbClr>
                </a:outerShdw>
              </a:effectLst>
            </a:endParaRPr>
          </a:p>
        </p:txBody>
      </p:sp>
      <p:pic>
        <p:nvPicPr>
          <p:cNvPr id="1029" name="Picture 5" descr="http://verification.asmedigitalcollection.asme.org/Images/client/covers/jc176.jpeg"/>
          <p:cNvPicPr>
            <a:picLocks noChangeAspect="1" noChangeArrowheads="1"/>
          </p:cNvPicPr>
          <p:nvPr/>
        </p:nvPicPr>
        <p:blipFill>
          <a:blip r:embed="rId4"/>
          <a:srcRect/>
          <a:stretch>
            <a:fillRect/>
          </a:stretch>
        </p:blipFill>
        <p:spPr bwMode="auto">
          <a:xfrm>
            <a:off x="7439056" y="0"/>
            <a:ext cx="1562100" cy="208597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09601" y="1785939"/>
            <a:ext cx="4248151" cy="3500450"/>
          </a:xfrm>
          <a:prstGeom prst="rect">
            <a:avLst/>
          </a:prstGeom>
        </p:spPr>
        <p:txBody>
          <a:bodyPr/>
          <a:lstStyle/>
          <a:p>
            <a:pPr>
              <a:spcBef>
                <a:spcPts val="1200"/>
              </a:spcBef>
              <a:buFont typeface="Wingdings" pitchFamily="2" charset="2"/>
              <a:buChar char="Ø"/>
              <a:defRPr/>
            </a:pPr>
            <a:r>
              <a:rPr lang="zh-CN" altLang="en-US" sz="2000" dirty="0">
                <a:latin typeface="微软雅黑" pitchFamily="34" charset="-122"/>
                <a:ea typeface="微软雅黑" pitchFamily="34" charset="-122"/>
              </a:rPr>
              <a:t>每年举办约</a:t>
            </a:r>
            <a:r>
              <a:rPr lang="en-US" sz="2000" dirty="0">
                <a:latin typeface="微软雅黑" pitchFamily="34" charset="-122"/>
                <a:ea typeface="微软雅黑" pitchFamily="34" charset="-122"/>
              </a:rPr>
              <a:t>30</a:t>
            </a:r>
            <a:r>
              <a:rPr lang="zh-CN" altLang="en-US" sz="2000" dirty="0">
                <a:latin typeface="微软雅黑" pitchFamily="34" charset="-122"/>
                <a:ea typeface="微软雅黑" pitchFamily="34" charset="-122"/>
              </a:rPr>
              <a:t>场会议，出版</a:t>
            </a:r>
            <a:r>
              <a:rPr lang="en-US" altLang="zh-CN" sz="2000" dirty="0">
                <a:latin typeface="微软雅黑" pitchFamily="34" charset="-122"/>
                <a:ea typeface="微软雅黑" pitchFamily="34" charset="-122"/>
              </a:rPr>
              <a:t>80~</a:t>
            </a:r>
            <a:r>
              <a:rPr lang="en-US" sz="2000" dirty="0">
                <a:latin typeface="微软雅黑" pitchFamily="34" charset="-122"/>
                <a:ea typeface="微软雅黑" pitchFamily="34" charset="-122"/>
              </a:rPr>
              <a:t>100</a:t>
            </a:r>
            <a:r>
              <a:rPr lang="zh-CN" altLang="en-US" sz="2000" dirty="0">
                <a:latin typeface="微软雅黑" pitchFamily="34" charset="-122"/>
                <a:ea typeface="微软雅黑" pitchFamily="34" charset="-122"/>
              </a:rPr>
              <a:t>卷会议资料</a:t>
            </a:r>
            <a:endParaRPr lang="en-US" altLang="zh-CN" sz="2000" dirty="0">
              <a:latin typeface="微软雅黑" pitchFamily="34" charset="-122"/>
              <a:ea typeface="微软雅黑" pitchFamily="34" charset="-122"/>
            </a:endParaRPr>
          </a:p>
          <a:p>
            <a:pPr>
              <a:spcBef>
                <a:spcPts val="1200"/>
              </a:spcBef>
              <a:buFont typeface="Wingdings" pitchFamily="2" charset="2"/>
              <a:buChar char="Ø"/>
              <a:defRPr/>
            </a:pPr>
            <a:r>
              <a:rPr lang="zh-CN" altLang="en-US" sz="2000" dirty="0" smtClean="0">
                <a:latin typeface="微软雅黑" pitchFamily="34" charset="-122"/>
                <a:ea typeface="微软雅黑" pitchFamily="34" charset="-122"/>
              </a:rPr>
              <a:t>可订购访问</a:t>
            </a:r>
            <a:r>
              <a:rPr lang="en-US" sz="2000" dirty="0" smtClean="0">
                <a:latin typeface="微软雅黑" pitchFamily="34" charset="-122"/>
                <a:ea typeface="微软雅黑" pitchFamily="34" charset="-122"/>
              </a:rPr>
              <a:t>2002</a:t>
            </a:r>
            <a:r>
              <a:rPr lang="zh-CN" altLang="en-US" sz="2000" dirty="0">
                <a:latin typeface="微软雅黑" pitchFamily="34" charset="-122"/>
                <a:ea typeface="微软雅黑" pitchFamily="34" charset="-122"/>
              </a:rPr>
              <a:t>年至今的所有</a:t>
            </a:r>
            <a:r>
              <a:rPr lang="zh-CN" altLang="en-US" sz="2000" dirty="0" smtClean="0">
                <a:latin typeface="微软雅黑" pitchFamily="34" charset="-122"/>
                <a:ea typeface="微软雅黑" pitchFamily="34" charset="-122"/>
              </a:rPr>
              <a:t>会议的</a:t>
            </a:r>
            <a:r>
              <a:rPr lang="zh-CN" altLang="en-US" sz="2000" dirty="0">
                <a:latin typeface="微软雅黑" pitchFamily="34" charset="-122"/>
                <a:ea typeface="微软雅黑" pitchFamily="34" charset="-122"/>
              </a:rPr>
              <a:t>资料</a:t>
            </a:r>
          </a:p>
          <a:p>
            <a:pPr>
              <a:spcBef>
                <a:spcPts val="1200"/>
              </a:spcBef>
              <a:buFont typeface="Wingdings" pitchFamily="2" charset="2"/>
              <a:buChar char="Ø"/>
              <a:defRPr/>
            </a:pPr>
            <a:r>
              <a:rPr lang="zh-CN" altLang="en-US" sz="2000" dirty="0">
                <a:latin typeface="微软雅黑" pitchFamily="34" charset="-122"/>
                <a:ea typeface="微软雅黑" pitchFamily="34" charset="-122"/>
              </a:rPr>
              <a:t>会议录数超过</a:t>
            </a:r>
            <a:r>
              <a:rPr lang="en-US" sz="2000" dirty="0" smtClean="0">
                <a:latin typeface="微软雅黑" pitchFamily="34" charset="-122"/>
                <a:ea typeface="微软雅黑" pitchFamily="34" charset="-122"/>
              </a:rPr>
              <a:t>1400</a:t>
            </a:r>
            <a:r>
              <a:rPr lang="zh-CN" altLang="en-US" sz="2000" dirty="0">
                <a:latin typeface="微软雅黑" pitchFamily="34" charset="-122"/>
                <a:ea typeface="微软雅黑" pitchFamily="34" charset="-122"/>
              </a:rPr>
              <a:t>卷，文章</a:t>
            </a:r>
            <a:r>
              <a:rPr lang="zh-CN" altLang="en-US" sz="2000" dirty="0" smtClean="0">
                <a:latin typeface="微软雅黑" pitchFamily="34" charset="-122"/>
                <a:ea typeface="微软雅黑" pitchFamily="34" charset="-122"/>
              </a:rPr>
              <a:t>超过</a:t>
            </a:r>
            <a:r>
              <a:rPr lang="en-US" altLang="zh-CN" sz="2000" dirty="0" smtClean="0">
                <a:latin typeface="微软雅黑" pitchFamily="34" charset="-122"/>
                <a:ea typeface="微软雅黑" pitchFamily="34" charset="-122"/>
              </a:rPr>
              <a:t>5</a:t>
            </a:r>
            <a:r>
              <a:rPr lang="en-US" sz="2000" dirty="0" smtClean="0">
                <a:latin typeface="微软雅黑" pitchFamily="34" charset="-122"/>
                <a:ea typeface="微软雅黑" pitchFamily="34" charset="-122"/>
              </a:rPr>
              <a:t>0000</a:t>
            </a:r>
            <a:r>
              <a:rPr lang="zh-CN" altLang="en-US" sz="2000" dirty="0">
                <a:latin typeface="微软雅黑" pitchFamily="34" charset="-122"/>
                <a:ea typeface="微软雅黑" pitchFamily="34" charset="-122"/>
              </a:rPr>
              <a:t>篇</a:t>
            </a:r>
            <a:endParaRPr lang="en-US" altLang="zh-CN" sz="2000" dirty="0">
              <a:latin typeface="微软雅黑" pitchFamily="34" charset="-122"/>
              <a:ea typeface="微软雅黑" pitchFamily="34" charset="-122"/>
            </a:endParaRPr>
          </a:p>
          <a:p>
            <a:pPr>
              <a:spcBef>
                <a:spcPts val="1200"/>
              </a:spcBef>
              <a:buFont typeface="Wingdings" pitchFamily="2" charset="2"/>
              <a:buChar char="Ø"/>
              <a:defRPr/>
            </a:pPr>
            <a:r>
              <a:rPr lang="zh-CN" altLang="en-US" sz="2000" dirty="0">
                <a:latin typeface="微软雅黑" pitchFamily="34" charset="-122"/>
                <a:ea typeface="微软雅黑" pitchFamily="34" charset="-122"/>
              </a:rPr>
              <a:t>绝大部分内容被</a:t>
            </a:r>
            <a:r>
              <a:rPr lang="en-US" sz="2000" dirty="0">
                <a:latin typeface="微软雅黑" pitchFamily="34" charset="-122"/>
                <a:ea typeface="微软雅黑" pitchFamily="34" charset="-122"/>
              </a:rPr>
              <a:t>EI</a:t>
            </a:r>
            <a:r>
              <a:rPr lang="zh-CN" altLang="en-US" sz="2000" dirty="0">
                <a:latin typeface="微软雅黑" pitchFamily="34" charset="-122"/>
                <a:ea typeface="微软雅黑" pitchFamily="34" charset="-122"/>
              </a:rPr>
              <a:t>（工程信息）和</a:t>
            </a:r>
            <a:r>
              <a:rPr lang="en-US" sz="2000" dirty="0">
                <a:latin typeface="微软雅黑" pitchFamily="34" charset="-122"/>
                <a:ea typeface="微软雅黑" pitchFamily="34" charset="-122"/>
              </a:rPr>
              <a:t>SCI</a:t>
            </a:r>
            <a:r>
              <a:rPr lang="zh-CN" altLang="en-US" sz="2000" dirty="0">
                <a:latin typeface="微软雅黑" pitchFamily="34" charset="-122"/>
                <a:ea typeface="微软雅黑" pitchFamily="34" charset="-122"/>
              </a:rPr>
              <a:t>（科学引文索引）</a:t>
            </a:r>
            <a:r>
              <a:rPr lang="zh-CN" altLang="en-US" sz="2000" dirty="0" smtClean="0">
                <a:latin typeface="微软雅黑" pitchFamily="34" charset="-122"/>
                <a:ea typeface="微软雅黑" pitchFamily="34" charset="-122"/>
              </a:rPr>
              <a:t>收录</a:t>
            </a:r>
            <a:endParaRPr lang="en-US" altLang="zh-CN" sz="1600" dirty="0">
              <a:latin typeface="微软雅黑" pitchFamily="34" charset="-122"/>
              <a:ea typeface="微软雅黑" pitchFamily="34" charset="-122"/>
            </a:endParaRPr>
          </a:p>
        </p:txBody>
      </p:sp>
      <p:sp>
        <p:nvSpPr>
          <p:cNvPr id="17412" name="Title 1"/>
          <p:cNvSpPr txBox="1">
            <a:spLocks/>
          </p:cNvSpPr>
          <p:nvPr/>
        </p:nvSpPr>
        <p:spPr bwMode="auto">
          <a:xfrm>
            <a:off x="671513" y="785813"/>
            <a:ext cx="8472487" cy="965200"/>
          </a:xfrm>
          <a:prstGeom prst="rect">
            <a:avLst/>
          </a:prstGeom>
          <a:noFill/>
          <a:ln w="9525">
            <a:noFill/>
            <a:miter lim="800000"/>
            <a:headEnd/>
            <a:tailEnd/>
          </a:ln>
        </p:spPr>
        <p:txBody>
          <a:bodyPr anchor="ctr"/>
          <a:lstStyle/>
          <a:p>
            <a:r>
              <a:rPr lang="en-US" altLang="zh-CN" sz="4400" dirty="0">
                <a:latin typeface="Calibri" pitchFamily="34" charset="0"/>
              </a:rPr>
              <a:t>ASME </a:t>
            </a:r>
            <a:r>
              <a:rPr lang="zh-CN" altLang="en-US" sz="4400" dirty="0" smtClean="0">
                <a:latin typeface="Calibri" pitchFamily="34" charset="0"/>
              </a:rPr>
              <a:t>会议录</a:t>
            </a:r>
            <a:endParaRPr lang="en-US" altLang="zh-CN" u="sng" dirty="0">
              <a:solidFill>
                <a:srgbClr val="00B0F0"/>
              </a:solidFill>
              <a:latin typeface="Calibri" pitchFamily="34" charset="0"/>
            </a:endParaRPr>
          </a:p>
        </p:txBody>
      </p:sp>
      <p:sp>
        <p:nvSpPr>
          <p:cNvPr id="9" name="矩形 8"/>
          <p:cNvSpPr/>
          <p:nvPr/>
        </p:nvSpPr>
        <p:spPr>
          <a:xfrm>
            <a:off x="5214942" y="714356"/>
            <a:ext cx="3500462"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spcBef>
                <a:spcPts val="600"/>
              </a:spcBef>
              <a:defRPr/>
            </a:pPr>
            <a:r>
              <a:rPr lang="en-US" altLang="zh-CN" sz="2000" b="1" dirty="0" smtClean="0">
                <a:ln/>
                <a:solidFill>
                  <a:schemeClr val="bg1"/>
                </a:solidFill>
              </a:rPr>
              <a:t>2002~now   </a:t>
            </a:r>
            <a:r>
              <a:rPr lang="en-US" altLang="zh-CN" sz="2000" b="1" dirty="0">
                <a:ln/>
                <a:solidFill>
                  <a:schemeClr val="bg1"/>
                </a:solidFill>
              </a:rPr>
              <a:t>ASME </a:t>
            </a:r>
            <a:r>
              <a:rPr lang="en-US" altLang="zh-CN" sz="2000" b="1" dirty="0" smtClean="0">
                <a:ln/>
                <a:solidFill>
                  <a:schemeClr val="bg1"/>
                </a:solidFill>
              </a:rPr>
              <a:t>Proceedings</a:t>
            </a:r>
            <a:endParaRPr lang="en-US" altLang="zh-CN" sz="2000" b="1" dirty="0">
              <a:ln/>
              <a:solidFill>
                <a:schemeClr val="bg1"/>
              </a:solidFill>
            </a:endParaRPr>
          </a:p>
        </p:txBody>
      </p:sp>
      <p:pic>
        <p:nvPicPr>
          <p:cNvPr id="69633" name="Picture 1"/>
          <p:cNvPicPr>
            <a:picLocks noChangeAspect="1" noChangeArrowheads="1"/>
          </p:cNvPicPr>
          <p:nvPr/>
        </p:nvPicPr>
        <p:blipFill>
          <a:blip r:embed="rId3"/>
          <a:srcRect/>
          <a:stretch>
            <a:fillRect/>
          </a:stretch>
        </p:blipFill>
        <p:spPr bwMode="auto">
          <a:xfrm>
            <a:off x="5214942" y="1571612"/>
            <a:ext cx="1604961" cy="424348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a:hlinkClick r:id="rId3"/>
          </p:cNvPr>
          <p:cNvPicPr>
            <a:picLocks noChangeAspect="1" noChangeArrowheads="1"/>
          </p:cNvPicPr>
          <p:nvPr/>
        </p:nvPicPr>
        <p:blipFill>
          <a:blip r:embed="rId4"/>
          <a:srcRect/>
          <a:stretch>
            <a:fillRect/>
          </a:stretch>
        </p:blipFill>
        <p:spPr bwMode="auto">
          <a:xfrm>
            <a:off x="642880" y="3500438"/>
            <a:ext cx="8286806" cy="857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88" name="Picture 4">
            <a:hlinkClick r:id="rId5"/>
          </p:cNvPr>
          <p:cNvPicPr>
            <a:picLocks noChangeAspect="1" noChangeArrowheads="1"/>
          </p:cNvPicPr>
          <p:nvPr/>
        </p:nvPicPr>
        <p:blipFill>
          <a:blip r:embed="rId6"/>
          <a:srcRect/>
          <a:stretch>
            <a:fillRect/>
          </a:stretch>
        </p:blipFill>
        <p:spPr bwMode="auto">
          <a:xfrm>
            <a:off x="642878" y="2143116"/>
            <a:ext cx="8286808" cy="8628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ontent Placeholder 2"/>
          <p:cNvSpPr txBox="1">
            <a:spLocks/>
          </p:cNvSpPr>
          <p:nvPr/>
        </p:nvSpPr>
        <p:spPr>
          <a:xfrm>
            <a:off x="609600" y="1785939"/>
            <a:ext cx="7820025" cy="4214830"/>
          </a:xfrm>
          <a:prstGeom prst="rect">
            <a:avLst/>
          </a:prstGeom>
        </p:spPr>
        <p:txBody>
          <a:bodyPr/>
          <a:lstStyle/>
          <a:p>
            <a:pPr>
              <a:spcBef>
                <a:spcPts val="1200"/>
              </a:spcBef>
              <a:defRPr/>
            </a:pPr>
            <a:r>
              <a:rPr lang="en-US" altLang="zh-CN" u="sng" dirty="0" smtClean="0">
                <a:solidFill>
                  <a:srgbClr val="00B0F0"/>
                </a:solidFill>
                <a:latin typeface="Calibri" pitchFamily="34" charset="0"/>
              </a:rPr>
              <a:t>Turbo </a:t>
            </a:r>
            <a:r>
              <a:rPr lang="en-US" altLang="zh-CN" u="sng" dirty="0">
                <a:solidFill>
                  <a:srgbClr val="00B0F0"/>
                </a:solidFill>
                <a:latin typeface="Calibri" pitchFamily="34" charset="0"/>
              </a:rPr>
              <a:t>Expo: Power for Land, Sea, and Air (GT) </a:t>
            </a:r>
            <a:r>
              <a:rPr lang="zh-CN" altLang="en-US" sz="2000" dirty="0"/>
              <a:t>涡轮博览会</a:t>
            </a:r>
            <a:endParaRPr lang="en-US" altLang="zh-CN" sz="2000" dirty="0"/>
          </a:p>
          <a:p>
            <a:pPr>
              <a:spcBef>
                <a:spcPts val="1200"/>
              </a:spcBef>
              <a:defRPr/>
            </a:pPr>
            <a:endParaRPr lang="en-US" altLang="zh-CN" u="sng" dirty="0">
              <a:solidFill>
                <a:srgbClr val="00B0F0"/>
              </a:solidFill>
              <a:latin typeface="Calibri" pitchFamily="34" charset="0"/>
            </a:endParaRPr>
          </a:p>
          <a:p>
            <a:pPr>
              <a:spcBef>
                <a:spcPts val="1200"/>
              </a:spcBef>
              <a:defRPr/>
            </a:pPr>
            <a:endParaRPr lang="en-US" altLang="zh-CN" u="sng" dirty="0">
              <a:solidFill>
                <a:srgbClr val="00B0F0"/>
              </a:solidFill>
              <a:latin typeface="Calibri" pitchFamily="34" charset="0"/>
            </a:endParaRPr>
          </a:p>
          <a:p>
            <a:pPr>
              <a:spcBef>
                <a:spcPts val="1200"/>
              </a:spcBef>
              <a:defRPr/>
            </a:pPr>
            <a:r>
              <a:rPr lang="en-US" altLang="zh-CN" u="sng" dirty="0" smtClean="0">
                <a:solidFill>
                  <a:srgbClr val="00B0F0"/>
                </a:solidFill>
                <a:latin typeface="Calibri" pitchFamily="34" charset="0"/>
              </a:rPr>
              <a:t>Heat </a:t>
            </a:r>
            <a:r>
              <a:rPr lang="en-US" altLang="zh-CN" u="sng" dirty="0">
                <a:solidFill>
                  <a:srgbClr val="00B0F0"/>
                </a:solidFill>
                <a:latin typeface="Calibri" pitchFamily="34" charset="0"/>
              </a:rPr>
              <a:t>Transfer Summer Conference (HT) </a:t>
            </a:r>
            <a:r>
              <a:rPr lang="zh-CN" altLang="en-US" sz="2000" dirty="0"/>
              <a:t>传热</a:t>
            </a:r>
            <a:r>
              <a:rPr lang="zh-CN" altLang="en-US" sz="2000" dirty="0" smtClean="0"/>
              <a:t>会议</a:t>
            </a:r>
            <a:endParaRPr lang="en-US" altLang="zh-CN" sz="1600" dirty="0" smtClean="0">
              <a:latin typeface="+mn-lt"/>
              <a:ea typeface="+mn-ea"/>
            </a:endParaRPr>
          </a:p>
          <a:p>
            <a:pPr>
              <a:spcBef>
                <a:spcPts val="1200"/>
              </a:spcBef>
              <a:buFont typeface="Wingdings" pitchFamily="2" charset="2"/>
              <a:buChar char="Ø"/>
              <a:defRPr/>
            </a:pPr>
            <a:endParaRPr lang="en-US" altLang="zh-CN" sz="1600" dirty="0" smtClean="0"/>
          </a:p>
          <a:p>
            <a:pPr>
              <a:spcBef>
                <a:spcPts val="1200"/>
              </a:spcBef>
              <a:buFont typeface="Wingdings" pitchFamily="2" charset="2"/>
              <a:buChar char="Ø"/>
              <a:defRPr/>
            </a:pPr>
            <a:endParaRPr lang="en-US" altLang="zh-CN" sz="1600" dirty="0" smtClean="0">
              <a:latin typeface="+mn-lt"/>
              <a:ea typeface="+mn-ea"/>
            </a:endParaRPr>
          </a:p>
          <a:p>
            <a:endParaRPr lang="zh-CN" altLang="en-US" sz="1600" dirty="0" smtClean="0"/>
          </a:p>
          <a:p>
            <a:r>
              <a:rPr lang="en-US" altLang="zh-CN" u="sng" dirty="0" smtClean="0">
                <a:solidFill>
                  <a:srgbClr val="00B0F0"/>
                </a:solidFill>
                <a:latin typeface="Calibri" pitchFamily="34" charset="0"/>
              </a:rPr>
              <a:t>International Mechanical Engineering Congress &amp; Exposition</a:t>
            </a:r>
            <a:endParaRPr lang="en-US" altLang="zh-CN" sz="1600" u="sng" dirty="0" smtClean="0">
              <a:solidFill>
                <a:srgbClr val="00B0F0"/>
              </a:solidFill>
              <a:latin typeface="Calibri" pitchFamily="34" charset="0"/>
            </a:endParaRPr>
          </a:p>
          <a:p>
            <a:r>
              <a:rPr lang="zh-CN" altLang="en-US" sz="2000" dirty="0" smtClean="0"/>
              <a:t>简称</a:t>
            </a:r>
            <a:r>
              <a:rPr lang="en-US" altLang="zh-CN" sz="2000" dirty="0" smtClean="0"/>
              <a:t>IMECE</a:t>
            </a:r>
            <a:r>
              <a:rPr lang="zh-CN" altLang="en-US" sz="2000" dirty="0" smtClean="0"/>
              <a:t>，国际机械工程大会和博览</a:t>
            </a:r>
            <a:endParaRPr lang="en-US" altLang="zh-CN" sz="1600" dirty="0">
              <a:latin typeface="+mn-lt"/>
              <a:ea typeface="+mn-ea"/>
            </a:endParaRPr>
          </a:p>
        </p:txBody>
      </p:sp>
      <p:sp>
        <p:nvSpPr>
          <p:cNvPr id="17412" name="Title 1"/>
          <p:cNvSpPr txBox="1">
            <a:spLocks/>
          </p:cNvSpPr>
          <p:nvPr/>
        </p:nvSpPr>
        <p:spPr bwMode="auto">
          <a:xfrm>
            <a:off x="671513" y="785813"/>
            <a:ext cx="8472487" cy="965200"/>
          </a:xfrm>
          <a:prstGeom prst="rect">
            <a:avLst/>
          </a:prstGeom>
          <a:noFill/>
          <a:ln w="9525">
            <a:noFill/>
            <a:miter lim="800000"/>
            <a:headEnd/>
            <a:tailEnd/>
          </a:ln>
        </p:spPr>
        <p:txBody>
          <a:bodyPr anchor="ctr"/>
          <a:lstStyle/>
          <a:p>
            <a:r>
              <a:rPr lang="en-US" altLang="zh-CN" sz="4400" dirty="0">
                <a:latin typeface="Calibri" pitchFamily="34" charset="0"/>
              </a:rPr>
              <a:t>ASME </a:t>
            </a:r>
            <a:r>
              <a:rPr lang="zh-CN" altLang="en-US" sz="4400" dirty="0" smtClean="0">
                <a:latin typeface="Calibri" pitchFamily="34" charset="0"/>
              </a:rPr>
              <a:t>知名会议录</a:t>
            </a:r>
            <a:endParaRPr lang="en-US" altLang="zh-CN" u="sng" dirty="0">
              <a:solidFill>
                <a:srgbClr val="00B0F0"/>
              </a:solidFill>
              <a:latin typeface="Calibri" pitchFamily="34" charset="0"/>
            </a:endParaRPr>
          </a:p>
        </p:txBody>
      </p:sp>
      <p:sp>
        <p:nvSpPr>
          <p:cNvPr id="7" name="五边形 6"/>
          <p:cNvSpPr/>
          <p:nvPr/>
        </p:nvSpPr>
        <p:spPr>
          <a:xfrm>
            <a:off x="6215042" y="3929066"/>
            <a:ext cx="2928958" cy="432000"/>
          </a:xfrm>
          <a:prstGeom prst="homeP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CN" altLang="en-US" sz="1600" b="1" dirty="0">
                <a:solidFill>
                  <a:schemeClr val="bg1"/>
                </a:solidFill>
                <a:latin typeface="微软雅黑" pitchFamily="34" charset="-122"/>
                <a:ea typeface="微软雅黑" pitchFamily="34" charset="-122"/>
              </a:rPr>
              <a:t>互补期刊：</a:t>
            </a:r>
            <a:r>
              <a:rPr lang="en-US" altLang="zh-CN" sz="1600" b="1" dirty="0">
                <a:solidFill>
                  <a:schemeClr val="bg1"/>
                </a:solidFill>
                <a:latin typeface="微软雅黑" pitchFamily="34" charset="-122"/>
                <a:ea typeface="微软雅黑" pitchFamily="34" charset="-122"/>
              </a:rPr>
              <a:t>《</a:t>
            </a:r>
            <a:r>
              <a:rPr lang="zh-CN" altLang="en-US" sz="1600" b="1" dirty="0">
                <a:solidFill>
                  <a:schemeClr val="bg1"/>
                </a:solidFill>
                <a:latin typeface="微软雅黑" pitchFamily="34" charset="-122"/>
                <a:ea typeface="微软雅黑" pitchFamily="34" charset="-122"/>
              </a:rPr>
              <a:t>传热期刊</a:t>
            </a:r>
            <a:r>
              <a:rPr lang="en-US" altLang="zh-CN" sz="1600" b="1" dirty="0">
                <a:solidFill>
                  <a:schemeClr val="bg1"/>
                </a:solidFill>
                <a:latin typeface="微软雅黑" pitchFamily="34" charset="-122"/>
                <a:ea typeface="微软雅黑" pitchFamily="34" charset="-122"/>
              </a:rPr>
              <a:t>》</a:t>
            </a:r>
            <a:endParaRPr lang="zh-CN" altLang="en-US" sz="1600" b="1" dirty="0">
              <a:solidFill>
                <a:schemeClr val="bg1"/>
              </a:solidFill>
              <a:latin typeface="微软雅黑" pitchFamily="34" charset="-122"/>
              <a:ea typeface="微软雅黑" pitchFamily="34" charset="-122"/>
            </a:endParaRPr>
          </a:p>
        </p:txBody>
      </p:sp>
      <p:sp>
        <p:nvSpPr>
          <p:cNvPr id="8" name="五边形 7"/>
          <p:cNvSpPr/>
          <p:nvPr/>
        </p:nvSpPr>
        <p:spPr>
          <a:xfrm>
            <a:off x="6215042" y="2571744"/>
            <a:ext cx="2928958" cy="432000"/>
          </a:xfrm>
          <a:prstGeom prst="homeP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CN" altLang="en-US" sz="1600" b="1" dirty="0">
                <a:solidFill>
                  <a:schemeClr val="bg1"/>
                </a:solidFill>
                <a:latin typeface="微软雅黑" pitchFamily="34" charset="-122"/>
                <a:ea typeface="微软雅黑" pitchFamily="34" charset="-122"/>
              </a:rPr>
              <a:t>互补期刊：</a:t>
            </a:r>
            <a:r>
              <a:rPr lang="en-US" altLang="zh-CN" sz="1600" b="1" dirty="0">
                <a:solidFill>
                  <a:schemeClr val="bg1"/>
                </a:solidFill>
                <a:latin typeface="微软雅黑" pitchFamily="34" charset="-122"/>
                <a:ea typeface="微软雅黑" pitchFamily="34" charset="-122"/>
              </a:rPr>
              <a:t>《</a:t>
            </a:r>
            <a:r>
              <a:rPr lang="zh-CN" altLang="en-US" sz="1600" b="1" dirty="0">
                <a:solidFill>
                  <a:schemeClr val="bg1"/>
                </a:solidFill>
                <a:latin typeface="微软雅黑" pitchFamily="34" charset="-122"/>
                <a:ea typeface="微软雅黑" pitchFamily="34" charset="-122"/>
              </a:rPr>
              <a:t> 涡轮机械期刊</a:t>
            </a:r>
            <a:r>
              <a:rPr lang="en-US" altLang="zh-CN" sz="1600" b="1" dirty="0">
                <a:solidFill>
                  <a:schemeClr val="bg1"/>
                </a:solidFill>
                <a:latin typeface="微软雅黑" pitchFamily="34" charset="-122"/>
                <a:ea typeface="微软雅黑" pitchFamily="34" charset="-122"/>
              </a:rPr>
              <a:t>》</a:t>
            </a:r>
            <a:endParaRPr lang="zh-CN" altLang="en-US" sz="1600" b="1" dirty="0">
              <a:solidFill>
                <a:schemeClr val="bg1"/>
              </a:solidFill>
              <a:latin typeface="微软雅黑" pitchFamily="34" charset="-122"/>
              <a:ea typeface="微软雅黑" pitchFamily="34" charset="-122"/>
            </a:endParaRPr>
          </a:p>
        </p:txBody>
      </p:sp>
      <p:pic>
        <p:nvPicPr>
          <p:cNvPr id="103426" name="Picture 2"/>
          <p:cNvPicPr>
            <a:picLocks noChangeAspect="1" noChangeArrowheads="1"/>
          </p:cNvPicPr>
          <p:nvPr/>
        </p:nvPicPr>
        <p:blipFill>
          <a:blip r:embed="rId7"/>
          <a:srcRect/>
          <a:stretch>
            <a:fillRect/>
          </a:stretch>
        </p:blipFill>
        <p:spPr bwMode="auto">
          <a:xfrm>
            <a:off x="642911" y="5122748"/>
            <a:ext cx="7643866" cy="150633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671513" y="785813"/>
            <a:ext cx="7908925" cy="965200"/>
          </a:xfrm>
          <a:prstGeom prst="rect">
            <a:avLst/>
          </a:prstGeom>
          <a:noFill/>
          <a:ln w="9525">
            <a:noFill/>
            <a:miter lim="800000"/>
            <a:headEnd/>
            <a:tailEnd/>
          </a:ln>
        </p:spPr>
        <p:txBody>
          <a:bodyPr anchor="ctr"/>
          <a:lstStyle/>
          <a:p>
            <a:r>
              <a:rPr lang="en-US" altLang="zh-CN" sz="4400">
                <a:latin typeface="Calibri" pitchFamily="34" charset="0"/>
              </a:rPr>
              <a:t>ASME </a:t>
            </a:r>
            <a:r>
              <a:rPr lang="zh-CN" altLang="en-US" sz="4400">
                <a:latin typeface="Calibri" pitchFamily="34" charset="0"/>
              </a:rPr>
              <a:t>新平台</a:t>
            </a:r>
            <a:endParaRPr lang="en-US" altLang="zh-CN" sz="4400">
              <a:latin typeface="Calibri" pitchFamily="34" charset="0"/>
            </a:endParaRPr>
          </a:p>
        </p:txBody>
      </p:sp>
      <p:sp>
        <p:nvSpPr>
          <p:cNvPr id="18435" name="Content Placeholder 2"/>
          <p:cNvSpPr txBox="1">
            <a:spLocks/>
          </p:cNvSpPr>
          <p:nvPr/>
        </p:nvSpPr>
        <p:spPr bwMode="auto">
          <a:xfrm>
            <a:off x="693738" y="1797050"/>
            <a:ext cx="7661275" cy="488950"/>
          </a:xfrm>
          <a:prstGeom prst="rect">
            <a:avLst/>
          </a:prstGeom>
          <a:noFill/>
          <a:ln w="9525">
            <a:noFill/>
            <a:miter lim="800000"/>
            <a:headEnd/>
            <a:tailEnd/>
          </a:ln>
        </p:spPr>
        <p:txBody>
          <a:bodyPr/>
          <a:lstStyle/>
          <a:p>
            <a:pPr>
              <a:spcAft>
                <a:spcPts val="600"/>
              </a:spcAft>
            </a:pPr>
            <a:r>
              <a:rPr lang="zh-CN" altLang="en-US" sz="2800">
                <a:latin typeface="Calibri" pitchFamily="34" charset="0"/>
              </a:rPr>
              <a:t>界面更清晰</a:t>
            </a:r>
            <a:endParaRPr lang="en-US" altLang="zh-CN" sz="2800">
              <a:latin typeface="Calibri" pitchFamily="34" charset="0"/>
            </a:endParaRPr>
          </a:p>
          <a:p>
            <a:pPr>
              <a:spcAft>
                <a:spcPts val="600"/>
              </a:spcAft>
            </a:pPr>
            <a:r>
              <a:rPr lang="zh-CN" altLang="en-US" sz="2800">
                <a:latin typeface="Calibri" pitchFamily="34" charset="0"/>
              </a:rPr>
              <a:t>检索方式多样化</a:t>
            </a:r>
            <a:endParaRPr lang="en-US" altLang="zh-CN" sz="2800">
              <a:latin typeface="Calibri" pitchFamily="34" charset="0"/>
            </a:endParaRPr>
          </a:p>
          <a:p>
            <a:pPr>
              <a:spcAft>
                <a:spcPts val="600"/>
              </a:spcAft>
            </a:pPr>
            <a:r>
              <a:rPr lang="zh-CN" altLang="en-US" sz="2800">
                <a:latin typeface="Calibri" pitchFamily="34" charset="0"/>
              </a:rPr>
              <a:t>便于馆员管理</a:t>
            </a:r>
          </a:p>
        </p:txBody>
      </p:sp>
      <p:pic>
        <p:nvPicPr>
          <p:cNvPr id="18436" name="Picture 2"/>
          <p:cNvPicPr>
            <a:picLocks noChangeAspect="1" noChangeArrowheads="1"/>
          </p:cNvPicPr>
          <p:nvPr/>
        </p:nvPicPr>
        <p:blipFill>
          <a:blip r:embed="rId3"/>
          <a:srcRect/>
          <a:stretch>
            <a:fillRect/>
          </a:stretch>
        </p:blipFill>
        <p:spPr bwMode="auto">
          <a:xfrm>
            <a:off x="3500438" y="5857875"/>
            <a:ext cx="3143250" cy="800100"/>
          </a:xfrm>
          <a:prstGeom prst="rect">
            <a:avLst/>
          </a:prstGeom>
          <a:noFill/>
          <a:ln w="9525">
            <a:noFill/>
            <a:miter lim="800000"/>
            <a:headEnd/>
            <a:tailEnd/>
          </a:ln>
        </p:spPr>
      </p:pic>
      <p:pic>
        <p:nvPicPr>
          <p:cNvPr id="49154" name="Picture 2"/>
          <p:cNvPicPr>
            <a:picLocks noChangeAspect="1" noChangeArrowheads="1"/>
          </p:cNvPicPr>
          <p:nvPr/>
        </p:nvPicPr>
        <p:blipFill>
          <a:blip r:embed="rId4" cstate="email">
            <a:lum contrast="10000"/>
          </a:blip>
          <a:srcRect/>
          <a:stretch>
            <a:fillRect/>
          </a:stretch>
        </p:blipFill>
        <p:spPr bwMode="auto">
          <a:xfrm>
            <a:off x="3929058" y="2285992"/>
            <a:ext cx="4929222" cy="2901599"/>
          </a:xfrm>
          <a:prstGeom prst="roundRect">
            <a:avLst>
              <a:gd name="adj" fmla="val 8594"/>
            </a:avLst>
          </a:prstGeom>
          <a:solidFill>
            <a:srgbClr val="FFFFFF">
              <a:shade val="85000"/>
            </a:srgbClr>
          </a:solidFill>
          <a:ln>
            <a:solidFill>
              <a:schemeClr val="tx1">
                <a:lumMod val="50000"/>
                <a:lumOff val="50000"/>
              </a:schemeClr>
            </a:solid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671513" y="785813"/>
            <a:ext cx="7908925" cy="965200"/>
          </a:xfrm>
          <a:prstGeom prst="rect">
            <a:avLst/>
          </a:prstGeom>
          <a:noFill/>
          <a:ln w="9525">
            <a:noFill/>
            <a:miter lim="800000"/>
            <a:headEnd/>
            <a:tailEnd/>
          </a:ln>
        </p:spPr>
        <p:txBody>
          <a:bodyPr anchor="ctr"/>
          <a:lstStyle/>
          <a:p>
            <a:pPr algn="r"/>
            <a:r>
              <a:rPr lang="en-US" altLang="zh-CN" sz="4400">
                <a:latin typeface="Calibri" pitchFamily="34" charset="0"/>
              </a:rPr>
              <a:t>ASME </a:t>
            </a:r>
            <a:r>
              <a:rPr lang="zh-CN" altLang="en-US" sz="4400">
                <a:latin typeface="Calibri" pitchFamily="34" charset="0"/>
              </a:rPr>
              <a:t>新平台</a:t>
            </a:r>
            <a:endParaRPr lang="en-US" altLang="zh-CN" sz="4400">
              <a:latin typeface="Calibri" pitchFamily="34" charset="0"/>
            </a:endParaRPr>
          </a:p>
        </p:txBody>
      </p:sp>
      <p:sp>
        <p:nvSpPr>
          <p:cNvPr id="19459" name="Content Placeholder 2"/>
          <p:cNvSpPr txBox="1">
            <a:spLocks/>
          </p:cNvSpPr>
          <p:nvPr/>
        </p:nvSpPr>
        <p:spPr bwMode="auto">
          <a:xfrm>
            <a:off x="693738" y="1797050"/>
            <a:ext cx="6807200" cy="1917700"/>
          </a:xfrm>
          <a:prstGeom prst="rect">
            <a:avLst/>
          </a:prstGeom>
          <a:noFill/>
          <a:ln w="9525">
            <a:noFill/>
            <a:miter lim="800000"/>
            <a:headEnd/>
            <a:tailEnd/>
          </a:ln>
        </p:spPr>
        <p:txBody>
          <a:bodyPr/>
          <a:lstStyle/>
          <a:p>
            <a:pPr>
              <a:spcBef>
                <a:spcPts val="1200"/>
              </a:spcBef>
              <a:buFont typeface="Wingdings" pitchFamily="2" charset="2"/>
              <a:buChar char="Ø"/>
            </a:pPr>
            <a:r>
              <a:rPr lang="en-US" altLang="zh-CN" sz="2000">
                <a:latin typeface="Calibri" pitchFamily="34" charset="0"/>
              </a:rPr>
              <a:t>ASME </a:t>
            </a:r>
            <a:r>
              <a:rPr lang="zh-CN" altLang="en-US" sz="2000">
                <a:latin typeface="Calibri" pitchFamily="34" charset="0"/>
              </a:rPr>
              <a:t>线上平台移至</a:t>
            </a:r>
            <a:r>
              <a:rPr lang="en-US" altLang="zh-CN" sz="2000">
                <a:latin typeface="Calibri" pitchFamily="34" charset="0"/>
                <a:hlinkClick r:id="rId3"/>
              </a:rPr>
              <a:t>http://asmedigitalcollection.asme.org</a:t>
            </a:r>
            <a:endParaRPr lang="en-US" altLang="zh-CN" sz="2000">
              <a:latin typeface="Calibri" pitchFamily="34" charset="0"/>
            </a:endParaRPr>
          </a:p>
          <a:p>
            <a:pPr>
              <a:spcBef>
                <a:spcPts val="1200"/>
              </a:spcBef>
              <a:buFont typeface="Wingdings" pitchFamily="2" charset="2"/>
              <a:buChar char="Ø"/>
            </a:pPr>
            <a:r>
              <a:rPr lang="zh-CN" altLang="en-US" sz="2000">
                <a:latin typeface="Calibri" pitchFamily="34" charset="0"/>
              </a:rPr>
              <a:t>新平台保留</a:t>
            </a:r>
            <a:r>
              <a:rPr lang="en-US" altLang="zh-CN" sz="2000">
                <a:latin typeface="Calibri" pitchFamily="34" charset="0"/>
              </a:rPr>
              <a:t>ASME </a:t>
            </a:r>
            <a:r>
              <a:rPr lang="zh-CN" altLang="en-US" sz="2000">
                <a:latin typeface="Calibri" pitchFamily="34" charset="0"/>
              </a:rPr>
              <a:t>所有期刊、会议录和电子书的现过刊</a:t>
            </a:r>
            <a:endParaRPr lang="en-US" altLang="zh-CN" sz="2000">
              <a:latin typeface="Calibri" pitchFamily="34" charset="0"/>
            </a:endParaRPr>
          </a:p>
          <a:p>
            <a:pPr>
              <a:spcBef>
                <a:spcPts val="1200"/>
              </a:spcBef>
              <a:buFont typeface="Wingdings" pitchFamily="2" charset="2"/>
              <a:buChar char="Ø"/>
            </a:pPr>
            <a:r>
              <a:rPr lang="zh-CN" altLang="en-US" sz="2000">
                <a:latin typeface="Calibri" pitchFamily="34" charset="0"/>
              </a:rPr>
              <a:t>为用户提供资源整合度更高的使用体验</a:t>
            </a:r>
            <a:endParaRPr lang="en-US" altLang="zh-CN" sz="2000">
              <a:latin typeface="Calibri" pitchFamily="34" charset="0"/>
            </a:endParaRPr>
          </a:p>
          <a:p>
            <a:pPr>
              <a:spcAft>
                <a:spcPts val="600"/>
              </a:spcAft>
              <a:buFont typeface="Wingdings" pitchFamily="2" charset="2"/>
              <a:buChar char="Ø"/>
            </a:pPr>
            <a:endParaRPr lang="en-US" altLang="zh-CN" sz="2000">
              <a:latin typeface="Calibri" pitchFamily="34" charset="0"/>
            </a:endParaRPr>
          </a:p>
          <a:p>
            <a:pPr>
              <a:spcAft>
                <a:spcPts val="600"/>
              </a:spcAft>
              <a:buFont typeface="Wingdings" pitchFamily="2" charset="2"/>
              <a:buChar char="Ø"/>
            </a:pPr>
            <a:endParaRPr lang="en-US" altLang="zh-CN" sz="2000">
              <a:latin typeface="Calibri" pitchFamily="34" charset="0"/>
            </a:endParaRPr>
          </a:p>
          <a:p>
            <a:pPr>
              <a:spcAft>
                <a:spcPts val="600"/>
              </a:spcAft>
              <a:buFont typeface="Wingdings" pitchFamily="2" charset="2"/>
              <a:buChar char="Ø"/>
            </a:pPr>
            <a:endParaRPr lang="en-US" altLang="zh-CN" sz="2000">
              <a:latin typeface="Calibri" pitchFamily="34" charset="0"/>
            </a:endParaRPr>
          </a:p>
          <a:p>
            <a:pPr>
              <a:spcAft>
                <a:spcPts val="600"/>
              </a:spcAft>
            </a:pPr>
            <a:endParaRPr lang="en-US" altLang="zh-CN" sz="2000">
              <a:latin typeface="Calibri" pitchFamily="34" charset="0"/>
            </a:endParaRPr>
          </a:p>
          <a:p>
            <a:pPr>
              <a:spcAft>
                <a:spcPts val="600"/>
              </a:spcAft>
            </a:pPr>
            <a:r>
              <a:rPr lang="en-US" altLang="zh-CN" b="1">
                <a:solidFill>
                  <a:srgbClr val="00B0F0"/>
                </a:solidFill>
                <a:latin typeface="微软雅黑" pitchFamily="34" charset="-122"/>
                <a:ea typeface="微软雅黑" pitchFamily="34" charset="-122"/>
              </a:rPr>
              <a:t>※</a:t>
            </a:r>
            <a:r>
              <a:rPr lang="en-US" altLang="zh-CN">
                <a:latin typeface="微软雅黑" pitchFamily="34" charset="-122"/>
                <a:ea typeface="微软雅黑" pitchFamily="34" charset="-122"/>
              </a:rPr>
              <a:t> </a:t>
            </a:r>
            <a:r>
              <a:rPr lang="zh-CN" altLang="en-US">
                <a:latin typeface="微软雅黑" pitchFamily="34" charset="-122"/>
                <a:ea typeface="微软雅黑" pitchFamily="34" charset="-122"/>
              </a:rPr>
              <a:t>新平台一旦开通，旧平台</a:t>
            </a:r>
            <a:r>
              <a:rPr lang="en-US" altLang="zh-CN">
                <a:latin typeface="微软雅黑" pitchFamily="34" charset="-122"/>
                <a:ea typeface="微软雅黑" pitchFamily="34" charset="-122"/>
              </a:rPr>
              <a:t>asmedl.org</a:t>
            </a:r>
            <a:r>
              <a:rPr lang="zh-CN" altLang="en-US">
                <a:latin typeface="微软雅黑" pitchFamily="34" charset="-122"/>
                <a:ea typeface="微软雅黑" pitchFamily="34" charset="-122"/>
              </a:rPr>
              <a:t>以及</a:t>
            </a:r>
            <a:r>
              <a:rPr lang="en-US" altLang="zh-CN">
                <a:latin typeface="微软雅黑" pitchFamily="34" charset="-122"/>
                <a:ea typeface="微软雅黑" pitchFamily="34" charset="-122"/>
              </a:rPr>
              <a:t>Scitation</a:t>
            </a:r>
            <a:r>
              <a:rPr lang="zh-CN" altLang="en-US">
                <a:latin typeface="微软雅黑" pitchFamily="34" charset="-122"/>
                <a:ea typeface="微软雅黑" pitchFamily="34" charset="-122"/>
              </a:rPr>
              <a:t>上相关内容将</a:t>
            </a:r>
            <a:r>
              <a:rPr lang="zh-CN" altLang="en-US" b="1">
                <a:latin typeface="微软雅黑" pitchFamily="34" charset="-122"/>
                <a:ea typeface="微软雅黑" pitchFamily="34" charset="-122"/>
              </a:rPr>
              <a:t>不再使用</a:t>
            </a:r>
            <a:r>
              <a:rPr lang="zh-CN" altLang="en-US">
                <a:latin typeface="微软雅黑" pitchFamily="34" charset="-122"/>
                <a:ea typeface="微软雅黑" pitchFamily="34" charset="-122"/>
              </a:rPr>
              <a:t>，地址</a:t>
            </a:r>
            <a:r>
              <a:rPr lang="zh-CN" altLang="en-US" b="1">
                <a:latin typeface="微软雅黑" pitchFamily="34" charset="-122"/>
                <a:ea typeface="微软雅黑" pitchFamily="34" charset="-122"/>
              </a:rPr>
              <a:t>自动跳转</a:t>
            </a:r>
            <a:r>
              <a:rPr lang="zh-CN" altLang="en-US">
                <a:latin typeface="微软雅黑" pitchFamily="34" charset="-122"/>
                <a:ea typeface="微软雅黑" pitchFamily="34" charset="-122"/>
              </a:rPr>
              <a:t>。</a:t>
            </a:r>
          </a:p>
        </p:txBody>
      </p:sp>
      <p:pic>
        <p:nvPicPr>
          <p:cNvPr id="19460" name="Picture 2"/>
          <p:cNvPicPr>
            <a:picLocks noChangeAspect="1" noChangeArrowheads="1"/>
          </p:cNvPicPr>
          <p:nvPr/>
        </p:nvPicPr>
        <p:blipFill>
          <a:blip r:embed="rId4"/>
          <a:srcRect/>
          <a:stretch>
            <a:fillRect/>
          </a:stretch>
        </p:blipFill>
        <p:spPr bwMode="auto">
          <a:xfrm>
            <a:off x="3500438" y="5857875"/>
            <a:ext cx="314325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txBox="1">
            <a:spLocks/>
          </p:cNvSpPr>
          <p:nvPr/>
        </p:nvSpPr>
        <p:spPr bwMode="auto">
          <a:xfrm>
            <a:off x="693738" y="1714500"/>
            <a:ext cx="7661275" cy="488950"/>
          </a:xfrm>
          <a:prstGeom prst="rect">
            <a:avLst/>
          </a:prstGeom>
          <a:noFill/>
          <a:ln w="9525">
            <a:noFill/>
            <a:miter lim="800000"/>
            <a:headEnd/>
            <a:tailEnd/>
          </a:ln>
        </p:spPr>
        <p:txBody>
          <a:bodyPr/>
          <a:lstStyle/>
          <a:p>
            <a:pPr>
              <a:spcAft>
                <a:spcPts val="600"/>
              </a:spcAft>
            </a:pPr>
            <a:r>
              <a:rPr lang="zh-CN" altLang="en-US" sz="2400">
                <a:latin typeface="Calibri" pitchFamily="34" charset="0"/>
              </a:rPr>
              <a:t>支持新平台的</a:t>
            </a:r>
            <a:r>
              <a:rPr lang="zh-CN" altLang="en-US" sz="2400" b="1">
                <a:latin typeface="Calibri" pitchFamily="34" charset="0"/>
              </a:rPr>
              <a:t>浏览器</a:t>
            </a:r>
          </a:p>
        </p:txBody>
      </p:sp>
      <p:graphicFrame>
        <p:nvGraphicFramePr>
          <p:cNvPr id="5" name="表格 4"/>
          <p:cNvGraphicFramePr>
            <a:graphicFrameLocks noGrp="1"/>
          </p:cNvGraphicFramePr>
          <p:nvPr/>
        </p:nvGraphicFramePr>
        <p:xfrm>
          <a:off x="785813" y="2428875"/>
          <a:ext cx="7929591" cy="2214571"/>
        </p:xfrm>
        <a:graphic>
          <a:graphicData uri="http://schemas.openxmlformats.org/drawingml/2006/table">
            <a:tbl>
              <a:tblPr/>
              <a:tblGrid>
                <a:gridCol w="2225839"/>
                <a:gridCol w="2086749"/>
                <a:gridCol w="3617003"/>
              </a:tblGrid>
              <a:tr h="316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Windows</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endParaRPr>
                    </a:p>
                  </a:txBody>
                  <a:tcPr marL="112087" marR="112087"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AEE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333333"/>
                          </a:solidFill>
                          <a:effectLst/>
                          <a:latin typeface="华文细黑" pitchFamily="2" charset="-122"/>
                          <a:ea typeface="华文细黑" pitchFamily="2" charset="-122"/>
                          <a:cs typeface="Times New Roman" pitchFamily="18" charset="0"/>
                        </a:rPr>
                        <a:t>Mac</a:t>
                      </a:r>
                      <a:endParaRPr kumimoji="0" lang="zh-CN" altLang="zh-CN" sz="1800" b="0" i="0" u="none" strike="noStrike" cap="none" normalizeH="0" baseline="0" smtClean="0">
                        <a:ln>
                          <a:noFill/>
                        </a:ln>
                        <a:solidFill>
                          <a:schemeClr val="tx1"/>
                        </a:solidFill>
                        <a:effectLst/>
                        <a:latin typeface="华文细黑" pitchFamily="2" charset="-122"/>
                        <a:ea typeface="华文细黑" pitchFamily="2" charset="-122"/>
                        <a:cs typeface="Times New Roman" pitchFamily="18" charset="0"/>
                      </a:endParaRPr>
                    </a:p>
                  </a:txBody>
                  <a:tcPr marL="112087" marR="112087"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AEE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800" b="1" i="0" u="none" strike="noStrike" cap="none" normalizeH="0" baseline="0" smtClean="0">
                          <a:ln>
                            <a:noFill/>
                          </a:ln>
                          <a:solidFill>
                            <a:srgbClr val="333333"/>
                          </a:solidFill>
                          <a:effectLst/>
                          <a:latin typeface="华文细黑" pitchFamily="2" charset="-122"/>
                          <a:ea typeface="华文细黑" pitchFamily="2" charset="-122"/>
                          <a:cs typeface="Helvetica"/>
                        </a:rPr>
                        <a:t>平板电脑或手机</a:t>
                      </a:r>
                      <a:endParaRPr kumimoji="0" lang="zh-CN" sz="1800" b="0" i="0" u="none" strike="noStrike" cap="none" normalizeH="0" baseline="0" smtClean="0">
                        <a:ln>
                          <a:noFill/>
                        </a:ln>
                        <a:solidFill>
                          <a:schemeClr val="tx1"/>
                        </a:solidFill>
                        <a:effectLst/>
                        <a:latin typeface="华文细黑" pitchFamily="2" charset="-122"/>
                        <a:ea typeface="华文细黑" pitchFamily="2" charset="-122"/>
                        <a:cs typeface="Times New Roman" pitchFamily="18" charset="0"/>
                      </a:endParaRPr>
                    </a:p>
                  </a:txBody>
                  <a:tcPr marL="112087" marR="112087"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AEEF3"/>
                    </a:solidFill>
                  </a:tcPr>
                </a:tc>
              </a:tr>
              <a:tr h="189820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IE 7</a:t>
                      </a:r>
                      <a:endPar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Helvetica"/>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Firefox </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Chrome</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endParaRPr>
                    </a:p>
                  </a:txBody>
                  <a:tcPr marL="112087" marR="112087"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Firefox </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Safari </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endParaRPr>
                    </a:p>
                  </a:txBody>
                  <a:tcPr marL="112087" marR="112087"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err="1" smtClean="0">
                          <a:ln>
                            <a:noFill/>
                          </a:ln>
                          <a:solidFill>
                            <a:srgbClr val="333333"/>
                          </a:solidFill>
                          <a:effectLst/>
                          <a:latin typeface="华文细黑" pitchFamily="2" charset="-122"/>
                          <a:ea typeface="华文细黑" pitchFamily="2" charset="-122"/>
                          <a:cs typeface="Times New Roman" pitchFamily="18" charset="0"/>
                        </a:rPr>
                        <a:t>iPad</a:t>
                      </a:r>
                      <a:r>
                        <a:rPr kumimoji="0" lang="zh-CN"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a:t>
                      </a: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Safari</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iPod Touch</a:t>
                      </a:r>
                      <a:r>
                        <a:rPr kumimoji="0" lang="zh-CN"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和</a:t>
                      </a:r>
                      <a:r>
                        <a:rPr kumimoji="0" lang="en-US" altLang="zh-CN" sz="1800" b="0" i="0" u="none" strike="noStrike" cap="none" normalizeH="0" baseline="0" dirty="0" err="1" smtClean="0">
                          <a:ln>
                            <a:noFill/>
                          </a:ln>
                          <a:solidFill>
                            <a:srgbClr val="333333"/>
                          </a:solidFill>
                          <a:effectLst/>
                          <a:latin typeface="华文细黑" pitchFamily="2" charset="-122"/>
                          <a:ea typeface="华文细黑" pitchFamily="2" charset="-122"/>
                          <a:cs typeface="Times New Roman" pitchFamily="18" charset="0"/>
                        </a:rPr>
                        <a:t>iPhone</a:t>
                      </a:r>
                      <a:r>
                        <a:rPr kumimoji="0" lang="zh-CN"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：最新</a:t>
                      </a:r>
                      <a:r>
                        <a:rPr kumimoji="0" lang="en-US" altLang="zh-CN" sz="1800" b="0" i="0" u="none" strike="noStrike" cap="none" normalizeH="0" baseline="0" dirty="0" err="1" smtClean="0">
                          <a:ln>
                            <a:noFill/>
                          </a:ln>
                          <a:solidFill>
                            <a:srgbClr val="333333"/>
                          </a:solidFill>
                          <a:effectLst/>
                          <a:latin typeface="华文细黑" pitchFamily="2" charset="-122"/>
                          <a:ea typeface="华文细黑" pitchFamily="2" charset="-122"/>
                          <a:cs typeface="Times New Roman" pitchFamily="18" charset="0"/>
                        </a:rPr>
                        <a:t>iOS</a:t>
                      </a:r>
                      <a:r>
                        <a:rPr kumimoji="0" lang="zh-CN"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系统可浏览</a:t>
                      </a: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mobile</a:t>
                      </a:r>
                      <a:r>
                        <a:rPr kumimoji="0" lang="zh-CN"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版网站</a:t>
                      </a:r>
                      <a:endParaRPr kumimoji="0" lang="zh-CN" sz="18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Android</a:t>
                      </a:r>
                      <a:r>
                        <a:rPr kumimoji="0" lang="zh-CN"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系统</a:t>
                      </a:r>
                      <a:r>
                        <a:rPr kumimoji="0" lang="zh-CN" altLang="en-US"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：安卓</a:t>
                      </a: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3.0</a:t>
                      </a:r>
                      <a:r>
                        <a:rPr kumimoji="0" lang="zh-CN" altLang="en-US"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以上的操作系统自带的浏览器</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endParaRPr>
                    </a:p>
                  </a:txBody>
                  <a:tcPr marL="112087" marR="112087"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r>
            </a:tbl>
          </a:graphicData>
        </a:graphic>
      </p:graphicFrame>
      <p:pic>
        <p:nvPicPr>
          <p:cNvPr id="20497" name="Picture 2"/>
          <p:cNvPicPr>
            <a:picLocks noChangeAspect="1" noChangeArrowheads="1"/>
          </p:cNvPicPr>
          <p:nvPr/>
        </p:nvPicPr>
        <p:blipFill>
          <a:blip r:embed="rId3"/>
          <a:srcRect/>
          <a:stretch>
            <a:fillRect/>
          </a:stretch>
        </p:blipFill>
        <p:spPr bwMode="auto">
          <a:xfrm>
            <a:off x="3500438" y="5857875"/>
            <a:ext cx="314325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671513" y="785813"/>
            <a:ext cx="7908925" cy="1357312"/>
          </a:xfrm>
          <a:prstGeom prst="rect">
            <a:avLst/>
          </a:prstGeom>
          <a:noFill/>
          <a:ln w="9525">
            <a:noFill/>
            <a:miter lim="800000"/>
            <a:headEnd/>
            <a:tailEnd/>
          </a:ln>
        </p:spPr>
        <p:txBody>
          <a:bodyPr anchor="ctr"/>
          <a:lstStyle/>
          <a:p>
            <a:r>
              <a:rPr lang="zh-CN" altLang="en-US" sz="4400">
                <a:latin typeface="Calibri" pitchFamily="34" charset="0"/>
              </a:rPr>
              <a:t>新平台使用</a:t>
            </a:r>
            <a:endParaRPr lang="en-US" altLang="zh-CN" sz="4400">
              <a:latin typeface="Calibri" pitchFamily="34" charset="0"/>
            </a:endParaRPr>
          </a:p>
          <a:p>
            <a:r>
              <a:rPr lang="en-US" altLang="zh-CN" sz="4000">
                <a:latin typeface="Calibri" pitchFamily="34" charset="0"/>
              </a:rPr>
              <a:t>A. </a:t>
            </a:r>
            <a:r>
              <a:rPr lang="zh-CN" altLang="en-US" sz="4000">
                <a:latin typeface="Calibri" pitchFamily="34" charset="0"/>
              </a:rPr>
              <a:t>期刊</a:t>
            </a:r>
            <a:endParaRPr lang="en-US" altLang="zh-CN" sz="1600">
              <a:latin typeface="Calibri" pitchFamily="34" charset="0"/>
            </a:endParaRPr>
          </a:p>
        </p:txBody>
      </p:sp>
      <p:pic>
        <p:nvPicPr>
          <p:cNvPr id="31745" name="Picture 1"/>
          <p:cNvPicPr>
            <a:picLocks noChangeAspect="1" noChangeArrowheads="1"/>
          </p:cNvPicPr>
          <p:nvPr/>
        </p:nvPicPr>
        <p:blipFill>
          <a:blip r:embed="rId3"/>
          <a:srcRect/>
          <a:stretch>
            <a:fillRect/>
          </a:stretch>
        </p:blipFill>
        <p:spPr bwMode="auto">
          <a:xfrm>
            <a:off x="720725" y="2214563"/>
            <a:ext cx="6943725" cy="3959225"/>
          </a:xfrm>
          <a:prstGeom prst="rect">
            <a:avLst/>
          </a:prstGeom>
          <a:noFill/>
          <a:ln w="9525">
            <a:solidFill>
              <a:schemeClr val="tx1">
                <a:lumMod val="50000"/>
                <a:lumOff val="50000"/>
              </a:schemeClr>
            </a:solidFill>
            <a:miter lim="800000"/>
            <a:headEnd/>
            <a:tailEnd/>
          </a:ln>
          <a:effectLst/>
        </p:spPr>
      </p:pic>
      <p:sp>
        <p:nvSpPr>
          <p:cNvPr id="9" name="圆角矩形标注 8"/>
          <p:cNvSpPr>
            <a:spLocks noChangeArrowheads="1"/>
          </p:cNvSpPr>
          <p:nvPr/>
        </p:nvSpPr>
        <p:spPr bwMode="auto">
          <a:xfrm>
            <a:off x="5072063" y="3929063"/>
            <a:ext cx="2857500" cy="1500187"/>
          </a:xfrm>
          <a:prstGeom prst="wedgeRoundRectCallout">
            <a:avLst>
              <a:gd name="adj1" fmla="val -167329"/>
              <a:gd name="adj2" fmla="val -110940"/>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sz="2000">
                <a:latin typeface="Calibri" pitchFamily="34" charset="0"/>
              </a:rPr>
              <a:t>在网站主页点击导航栏上</a:t>
            </a:r>
            <a:r>
              <a:rPr lang="en-US" altLang="zh-CN" sz="2000">
                <a:latin typeface="Calibri" pitchFamily="34" charset="0"/>
              </a:rPr>
              <a:t>Journal</a:t>
            </a:r>
            <a:r>
              <a:rPr lang="zh-CN" altLang="en-US" sz="2000">
                <a:latin typeface="Calibri" pitchFamily="34" charset="0"/>
              </a:rPr>
              <a:t>，进入</a:t>
            </a:r>
            <a:r>
              <a:rPr lang="en-US" altLang="zh-CN" sz="2000">
                <a:latin typeface="Calibri" pitchFamily="34" charset="0"/>
              </a:rPr>
              <a:t>ASME</a:t>
            </a:r>
            <a:r>
              <a:rPr lang="zh-CN" altLang="en-US" sz="2000">
                <a:latin typeface="Calibri" pitchFamily="34" charset="0"/>
              </a:rPr>
              <a:t>期刊主页</a:t>
            </a:r>
            <a:endParaRPr lang="en-US" altLang="zh-CN" sz="20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428750" y="1797050"/>
            <a:ext cx="5786438" cy="1917700"/>
          </a:xfrm>
          <a:prstGeom prst="rect">
            <a:avLst/>
          </a:prstGeom>
          <a:noFill/>
          <a:ln w="9525">
            <a:noFill/>
            <a:miter lim="800000"/>
            <a:headEnd/>
            <a:tailEnd/>
          </a:ln>
        </p:spPr>
        <p:txBody>
          <a:bodyPr/>
          <a:lstStyle/>
          <a:p>
            <a:pPr>
              <a:spcAft>
                <a:spcPts val="600"/>
              </a:spcAft>
              <a:buFont typeface="Wingdings" pitchFamily="2" charset="2"/>
              <a:buChar char="Ø"/>
              <a:defRPr/>
            </a:pPr>
            <a:r>
              <a:rPr lang="en-US" altLang="zh-CN" sz="2800" dirty="0">
                <a:latin typeface="Calibri" pitchFamily="34" charset="0"/>
              </a:rPr>
              <a:t>ASME</a:t>
            </a:r>
            <a:r>
              <a:rPr lang="zh-CN" altLang="en-US" sz="2800" dirty="0">
                <a:latin typeface="Calibri" pitchFamily="34" charset="0"/>
              </a:rPr>
              <a:t>简介</a:t>
            </a:r>
          </a:p>
          <a:p>
            <a:pPr>
              <a:spcAft>
                <a:spcPts val="600"/>
              </a:spcAft>
              <a:buFont typeface="Wingdings" pitchFamily="2" charset="2"/>
              <a:buChar char="Ø"/>
              <a:defRPr/>
            </a:pPr>
            <a:r>
              <a:rPr lang="zh-CN" altLang="en-US" sz="2800" dirty="0">
                <a:latin typeface="Calibri" pitchFamily="34" charset="0"/>
              </a:rPr>
              <a:t>产品</a:t>
            </a:r>
            <a:endParaRPr lang="en-US" altLang="zh-CN" sz="2800" dirty="0">
              <a:latin typeface="Calibri" pitchFamily="34" charset="0"/>
            </a:endParaRPr>
          </a:p>
          <a:p>
            <a:pPr marL="360000">
              <a:spcAft>
                <a:spcPts val="600"/>
              </a:spcAft>
              <a:buFont typeface="Wingdings" pitchFamily="2" charset="2"/>
              <a:buChar char="Ø"/>
              <a:defRPr/>
            </a:pPr>
            <a:r>
              <a:rPr lang="zh-CN" altLang="en-US" sz="2400" dirty="0">
                <a:latin typeface="Calibri" pitchFamily="34" charset="0"/>
              </a:rPr>
              <a:t>期刊</a:t>
            </a:r>
            <a:endParaRPr lang="en-US" altLang="zh-CN" sz="2400" dirty="0">
              <a:latin typeface="Calibri" pitchFamily="34" charset="0"/>
            </a:endParaRPr>
          </a:p>
          <a:p>
            <a:pPr marL="360000">
              <a:spcAft>
                <a:spcPts val="600"/>
              </a:spcAft>
              <a:buFont typeface="Wingdings" pitchFamily="2" charset="2"/>
              <a:buChar char="Ø"/>
              <a:defRPr/>
            </a:pPr>
            <a:r>
              <a:rPr lang="zh-CN" altLang="en-US" sz="2400" dirty="0">
                <a:latin typeface="Calibri" pitchFamily="34" charset="0"/>
              </a:rPr>
              <a:t>电子书</a:t>
            </a:r>
            <a:endParaRPr lang="en-US" altLang="zh-CN" sz="2400" dirty="0">
              <a:latin typeface="Calibri" pitchFamily="34" charset="0"/>
            </a:endParaRPr>
          </a:p>
          <a:p>
            <a:pPr marL="360000">
              <a:spcAft>
                <a:spcPts val="600"/>
              </a:spcAft>
              <a:buFont typeface="Wingdings" pitchFamily="2" charset="2"/>
              <a:buChar char="Ø"/>
              <a:defRPr/>
            </a:pPr>
            <a:r>
              <a:rPr lang="zh-CN" altLang="en-US" sz="2400" dirty="0">
                <a:latin typeface="Calibri" pitchFamily="34" charset="0"/>
              </a:rPr>
              <a:t>会议录</a:t>
            </a:r>
            <a:endParaRPr lang="zh-CN" altLang="en-US" sz="2800" dirty="0">
              <a:latin typeface="Calibri" pitchFamily="34" charset="0"/>
            </a:endParaRPr>
          </a:p>
          <a:p>
            <a:pPr>
              <a:spcAft>
                <a:spcPts val="600"/>
              </a:spcAft>
              <a:buFont typeface="Wingdings" pitchFamily="2" charset="2"/>
              <a:buChar char="Ø"/>
              <a:defRPr/>
            </a:pPr>
            <a:r>
              <a:rPr lang="zh-CN" altLang="en-US" sz="2800" dirty="0">
                <a:latin typeface="Calibri" pitchFamily="34" charset="0"/>
              </a:rPr>
              <a:t>新平台使用</a:t>
            </a:r>
          </a:p>
        </p:txBody>
      </p:sp>
      <p:sp>
        <p:nvSpPr>
          <p:cNvPr id="6147" name="Title 1"/>
          <p:cNvSpPr txBox="1">
            <a:spLocks/>
          </p:cNvSpPr>
          <p:nvPr/>
        </p:nvSpPr>
        <p:spPr bwMode="auto">
          <a:xfrm>
            <a:off x="671513" y="785813"/>
            <a:ext cx="7908925" cy="965200"/>
          </a:xfrm>
          <a:prstGeom prst="rect">
            <a:avLst/>
          </a:prstGeom>
          <a:noFill/>
          <a:ln w="9525">
            <a:noFill/>
            <a:miter lim="800000"/>
            <a:headEnd/>
            <a:tailEnd/>
          </a:ln>
        </p:spPr>
        <p:txBody>
          <a:bodyPr anchor="ctr"/>
          <a:lstStyle/>
          <a:p>
            <a:r>
              <a:rPr lang="zh-CN" altLang="en-US" sz="4400">
                <a:latin typeface="Calibri" pitchFamily="34" charset="0"/>
              </a:rPr>
              <a:t>内容提纲</a:t>
            </a:r>
            <a:endParaRPr lang="en-US" altLang="zh-CN" sz="4400">
              <a:latin typeface="Calibri" pitchFamily="34" charset="0"/>
            </a:endParaRPr>
          </a:p>
        </p:txBody>
      </p:sp>
      <p:pic>
        <p:nvPicPr>
          <p:cNvPr id="6148" name="Picture 2"/>
          <p:cNvPicPr>
            <a:picLocks noChangeAspect="1" noChangeArrowheads="1"/>
          </p:cNvPicPr>
          <p:nvPr/>
        </p:nvPicPr>
        <p:blipFill>
          <a:blip r:embed="rId2"/>
          <a:srcRect/>
          <a:stretch>
            <a:fillRect/>
          </a:stretch>
        </p:blipFill>
        <p:spPr bwMode="auto">
          <a:xfrm>
            <a:off x="7077075" y="1714500"/>
            <a:ext cx="2066925"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720725" y="1263650"/>
            <a:ext cx="7215188" cy="4454525"/>
          </a:xfrm>
          <a:prstGeom prst="rect">
            <a:avLst/>
          </a:prstGeom>
          <a:noFill/>
          <a:ln w="9525">
            <a:solidFill>
              <a:schemeClr val="tx1">
                <a:lumMod val="50000"/>
                <a:lumOff val="50000"/>
              </a:schemeClr>
            </a:solidFill>
            <a:miter lim="800000"/>
            <a:headEnd/>
            <a:tailEnd/>
          </a:ln>
          <a:effectLst/>
        </p:spPr>
      </p:pic>
      <p:sp>
        <p:nvSpPr>
          <p:cNvPr id="11" name="圆角矩形标注 10"/>
          <p:cNvSpPr>
            <a:spLocks noChangeArrowheads="1"/>
          </p:cNvSpPr>
          <p:nvPr/>
        </p:nvSpPr>
        <p:spPr bwMode="auto">
          <a:xfrm>
            <a:off x="6000750" y="5286375"/>
            <a:ext cx="2786063" cy="571500"/>
          </a:xfrm>
          <a:prstGeom prst="wedgeRoundRectCallout">
            <a:avLst>
              <a:gd name="adj1" fmla="val 218"/>
              <a:gd name="adj2" fmla="val -257491"/>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sz="2000">
                <a:latin typeface="Calibri" pitchFamily="34" charset="0"/>
              </a:rPr>
              <a:t>该刊关注的学科领域</a:t>
            </a:r>
            <a:endParaRPr lang="en-US" altLang="zh-CN" sz="2000">
              <a:latin typeface="Calibri" pitchFamily="34" charset="0"/>
            </a:endParaRPr>
          </a:p>
        </p:txBody>
      </p:sp>
      <p:grpSp>
        <p:nvGrpSpPr>
          <p:cNvPr id="2" name="组合 7"/>
          <p:cNvGrpSpPr>
            <a:grpSpLocks/>
          </p:cNvGrpSpPr>
          <p:nvPr/>
        </p:nvGrpSpPr>
        <p:grpSpPr bwMode="auto">
          <a:xfrm>
            <a:off x="1571625" y="1214438"/>
            <a:ext cx="7215188" cy="1714500"/>
            <a:chOff x="1571604" y="1214422"/>
            <a:chExt cx="7215214" cy="1714512"/>
          </a:xfrm>
        </p:grpSpPr>
        <p:sp>
          <p:nvSpPr>
            <p:cNvPr id="22536" name="圆角矩形标注 8"/>
            <p:cNvSpPr>
              <a:spLocks noChangeArrowheads="1"/>
            </p:cNvSpPr>
            <p:nvPr/>
          </p:nvSpPr>
          <p:spPr bwMode="auto">
            <a:xfrm>
              <a:off x="5643570" y="1214422"/>
              <a:ext cx="3143248" cy="1714512"/>
            </a:xfrm>
            <a:prstGeom prst="wedgeRoundRectCallout">
              <a:avLst>
                <a:gd name="adj1" fmla="val -99032"/>
                <a:gd name="adj2" fmla="val -2584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sz="2000">
                  <a:latin typeface="Calibri" pitchFamily="34" charset="0"/>
                </a:rPr>
                <a:t>点击可浏览</a:t>
              </a:r>
              <a:endParaRPr lang="en-US" altLang="zh-CN" sz="2000">
                <a:latin typeface="Calibri" pitchFamily="34" charset="0"/>
              </a:endParaRPr>
            </a:p>
            <a:p>
              <a:r>
                <a:rPr lang="en-US" altLang="zh-CN" sz="2000">
                  <a:latin typeface="Calibri" pitchFamily="34" charset="0"/>
                </a:rPr>
                <a:t>&gt; </a:t>
              </a:r>
              <a:r>
                <a:rPr lang="zh-CN" altLang="en-US" sz="2000">
                  <a:latin typeface="Calibri" pitchFamily="34" charset="0"/>
                </a:rPr>
                <a:t>当前期的目录</a:t>
              </a:r>
              <a:endParaRPr lang="en-US" altLang="zh-CN" sz="2000">
                <a:latin typeface="Calibri" pitchFamily="34" charset="0"/>
              </a:endParaRPr>
            </a:p>
            <a:p>
              <a:r>
                <a:rPr lang="en-US" altLang="zh-CN" sz="2000">
                  <a:latin typeface="Calibri" pitchFamily="34" charset="0"/>
                </a:rPr>
                <a:t>&gt; </a:t>
              </a:r>
              <a:r>
                <a:rPr lang="zh-CN" altLang="en-US" sz="2000">
                  <a:latin typeface="Calibri" pitchFamily="34" charset="0"/>
                </a:rPr>
                <a:t>所有期</a:t>
              </a:r>
              <a:endParaRPr lang="en-US" altLang="zh-CN" sz="2000">
                <a:latin typeface="Calibri" pitchFamily="34" charset="0"/>
              </a:endParaRPr>
            </a:p>
            <a:p>
              <a:r>
                <a:rPr lang="en-US" altLang="zh-CN" sz="2000">
                  <a:latin typeface="Calibri" pitchFamily="34" charset="0"/>
                </a:rPr>
                <a:t>&gt; </a:t>
              </a:r>
              <a:r>
                <a:rPr lang="zh-CN" altLang="en-US" sz="2000">
                  <a:latin typeface="Calibri" pitchFamily="34" charset="0"/>
                </a:rPr>
                <a:t>编辑刚收到的投稿</a:t>
              </a:r>
              <a:endParaRPr lang="en-US" altLang="zh-CN" sz="2000">
                <a:latin typeface="Calibri" pitchFamily="34" charset="0"/>
              </a:endParaRPr>
            </a:p>
          </p:txBody>
        </p:sp>
        <p:sp>
          <p:nvSpPr>
            <p:cNvPr id="22537" name="Rectangle 7"/>
            <p:cNvSpPr>
              <a:spLocks noChangeArrowheads="1"/>
            </p:cNvSpPr>
            <p:nvPr/>
          </p:nvSpPr>
          <p:spPr bwMode="auto">
            <a:xfrm>
              <a:off x="1571604" y="1571612"/>
              <a:ext cx="2500330" cy="28575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grpSp>
      <p:grpSp>
        <p:nvGrpSpPr>
          <p:cNvPr id="3" name="组合 11"/>
          <p:cNvGrpSpPr>
            <a:grpSpLocks/>
          </p:cNvGrpSpPr>
          <p:nvPr/>
        </p:nvGrpSpPr>
        <p:grpSpPr bwMode="auto">
          <a:xfrm>
            <a:off x="714375" y="2786063"/>
            <a:ext cx="4714875" cy="2928937"/>
            <a:chOff x="714348" y="2786058"/>
            <a:chExt cx="4714914" cy="2928958"/>
          </a:xfrm>
        </p:grpSpPr>
        <p:sp>
          <p:nvSpPr>
            <p:cNvPr id="22534" name="圆角矩形标注 9"/>
            <p:cNvSpPr>
              <a:spLocks noChangeArrowheads="1"/>
            </p:cNvSpPr>
            <p:nvPr/>
          </p:nvSpPr>
          <p:spPr bwMode="auto">
            <a:xfrm>
              <a:off x="2571736" y="2786058"/>
              <a:ext cx="2714644" cy="714380"/>
            </a:xfrm>
            <a:prstGeom prst="wedgeRoundRectCallout">
              <a:avLst>
                <a:gd name="adj1" fmla="val -52347"/>
                <a:gd name="adj2" fmla="val 120301"/>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sz="2000">
                  <a:latin typeface="Calibri" pitchFamily="34" charset="0"/>
                </a:rPr>
                <a:t>最新文章和推荐文章</a:t>
              </a:r>
              <a:endParaRPr lang="en-US" altLang="zh-CN" sz="2000">
                <a:latin typeface="Calibri" pitchFamily="34" charset="0"/>
              </a:endParaRPr>
            </a:p>
          </p:txBody>
        </p:sp>
        <p:sp>
          <p:nvSpPr>
            <p:cNvPr id="22535" name="Rectangle 7"/>
            <p:cNvSpPr>
              <a:spLocks noChangeArrowheads="1"/>
            </p:cNvSpPr>
            <p:nvPr/>
          </p:nvSpPr>
          <p:spPr bwMode="auto">
            <a:xfrm>
              <a:off x="714348" y="3857628"/>
              <a:ext cx="4714914" cy="185738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
          <p:cNvGrpSpPr>
            <a:grpSpLocks/>
          </p:cNvGrpSpPr>
          <p:nvPr/>
        </p:nvGrpSpPr>
        <p:grpSpPr bwMode="auto">
          <a:xfrm>
            <a:off x="357188" y="714375"/>
            <a:ext cx="6715125" cy="5572125"/>
            <a:chOff x="357158" y="928670"/>
            <a:chExt cx="6715172" cy="5572164"/>
          </a:xfrm>
        </p:grpSpPr>
        <p:pic>
          <p:nvPicPr>
            <p:cNvPr id="2051" name="Picture 3"/>
            <p:cNvPicPr>
              <a:picLocks noChangeAspect="1" noChangeArrowheads="1"/>
            </p:cNvPicPr>
            <p:nvPr/>
          </p:nvPicPr>
          <p:blipFill>
            <a:blip r:embed="rId3"/>
            <a:srcRect/>
            <a:stretch>
              <a:fillRect/>
            </a:stretch>
          </p:blipFill>
          <p:spPr bwMode="auto">
            <a:xfrm>
              <a:off x="357158" y="4699009"/>
              <a:ext cx="6715172" cy="1801825"/>
            </a:xfrm>
            <a:prstGeom prst="rect">
              <a:avLst/>
            </a:prstGeom>
            <a:noFill/>
            <a:ln w="9525">
              <a:solidFill>
                <a:schemeClr val="tx1">
                  <a:lumMod val="50000"/>
                  <a:lumOff val="50000"/>
                </a:schemeClr>
              </a:solid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357158" y="928670"/>
              <a:ext cx="6715172" cy="3757639"/>
            </a:xfrm>
            <a:prstGeom prst="rect">
              <a:avLst/>
            </a:prstGeom>
            <a:noFill/>
            <a:ln w="9525">
              <a:solidFill>
                <a:schemeClr val="tx1">
                  <a:lumMod val="50000"/>
                  <a:lumOff val="50000"/>
                </a:schemeClr>
              </a:solidFill>
              <a:miter lim="800000"/>
              <a:headEnd/>
              <a:tailEnd/>
            </a:ln>
            <a:effectLst/>
          </p:spPr>
        </p:pic>
      </p:grpSp>
      <p:sp>
        <p:nvSpPr>
          <p:cNvPr id="9" name="圆角矩形标注 8"/>
          <p:cNvSpPr>
            <a:spLocks noChangeArrowheads="1"/>
          </p:cNvSpPr>
          <p:nvPr/>
        </p:nvSpPr>
        <p:spPr bwMode="auto">
          <a:xfrm>
            <a:off x="5643563" y="1643063"/>
            <a:ext cx="2500312" cy="928687"/>
          </a:xfrm>
          <a:prstGeom prst="wedgeRoundRectCallout">
            <a:avLst>
              <a:gd name="adj1" fmla="val -133185"/>
              <a:gd name="adj2" fmla="val -11028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进入</a:t>
            </a:r>
            <a:r>
              <a:rPr lang="en-US" altLang="zh-CN">
                <a:latin typeface="Calibri" pitchFamily="34" charset="0"/>
              </a:rPr>
              <a:t>all issues</a:t>
            </a:r>
            <a:r>
              <a:rPr lang="zh-CN" altLang="en-US">
                <a:latin typeface="Calibri" pitchFamily="34" charset="0"/>
              </a:rPr>
              <a:t>，浏览从创刊至今的所有期数</a:t>
            </a:r>
            <a:endParaRPr lang="en-US" altLang="zh-CN" sz="2000">
              <a:latin typeface="Calibri" pitchFamily="34" charset="0"/>
            </a:endParaRPr>
          </a:p>
        </p:txBody>
      </p:sp>
      <p:sp>
        <p:nvSpPr>
          <p:cNvPr id="10" name="圆角矩形标注 9"/>
          <p:cNvSpPr>
            <a:spLocks noChangeArrowheads="1"/>
          </p:cNvSpPr>
          <p:nvPr/>
        </p:nvSpPr>
        <p:spPr bwMode="auto">
          <a:xfrm>
            <a:off x="3286125" y="3643313"/>
            <a:ext cx="1928813" cy="857250"/>
          </a:xfrm>
          <a:prstGeom prst="wedgeRoundRectCallout">
            <a:avLst>
              <a:gd name="adj1" fmla="val -151579"/>
              <a:gd name="adj2" fmla="val 62671"/>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sz="2000">
                <a:latin typeface="Calibri" pitchFamily="34" charset="0"/>
              </a:rPr>
              <a:t>选择期刊年份</a:t>
            </a:r>
            <a:endParaRPr lang="en-US" altLang="zh-CN" sz="20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a:stretch>
            <a:fillRect/>
          </a:stretch>
        </p:blipFill>
        <p:spPr bwMode="auto">
          <a:xfrm>
            <a:off x="285750" y="642938"/>
            <a:ext cx="7929563" cy="2911475"/>
          </a:xfrm>
          <a:prstGeom prst="rect">
            <a:avLst/>
          </a:prstGeom>
          <a:noFill/>
          <a:ln w="9525">
            <a:solidFill>
              <a:schemeClr val="tx1">
                <a:lumMod val="50000"/>
                <a:lumOff val="50000"/>
              </a:schemeClr>
            </a:solidFill>
            <a:miter lim="800000"/>
            <a:headEnd/>
            <a:tailEnd/>
          </a:ln>
          <a:effectLst/>
        </p:spPr>
      </p:pic>
      <p:sp>
        <p:nvSpPr>
          <p:cNvPr id="9" name="圆角矩形标注 8"/>
          <p:cNvSpPr>
            <a:spLocks noChangeArrowheads="1"/>
          </p:cNvSpPr>
          <p:nvPr/>
        </p:nvSpPr>
        <p:spPr bwMode="auto">
          <a:xfrm>
            <a:off x="285750" y="2643188"/>
            <a:ext cx="2000250" cy="1428750"/>
          </a:xfrm>
          <a:prstGeom prst="wedgeRoundRectCallout">
            <a:avLst>
              <a:gd name="adj1" fmla="val 48921"/>
              <a:gd name="adj2" fmla="val -91921"/>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进入某一期，可以看见各栏目名称，如勘误记录、研究论文</a:t>
            </a:r>
            <a:endParaRPr lang="en-US" altLang="zh-CN" sz="2000">
              <a:latin typeface="Calibri" pitchFamily="34" charset="0"/>
            </a:endParaRPr>
          </a:p>
        </p:txBody>
      </p:sp>
      <p:sp>
        <p:nvSpPr>
          <p:cNvPr id="10" name="圆角矩形标注 9"/>
          <p:cNvSpPr>
            <a:spLocks noChangeArrowheads="1"/>
          </p:cNvSpPr>
          <p:nvPr/>
        </p:nvSpPr>
        <p:spPr bwMode="auto">
          <a:xfrm>
            <a:off x="6643688" y="642938"/>
            <a:ext cx="1571625" cy="714375"/>
          </a:xfrm>
          <a:prstGeom prst="wedgeRoundRectCallout">
            <a:avLst>
              <a:gd name="adj1" fmla="val -88458"/>
              <a:gd name="adj2" fmla="val -21069"/>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sz="2000">
                <a:latin typeface="Calibri" pitchFamily="34" charset="0"/>
              </a:rPr>
              <a:t>跳转到前一期或后一期</a:t>
            </a:r>
            <a:endParaRPr lang="en-US" altLang="zh-CN" sz="2000">
              <a:latin typeface="Calibri" pitchFamily="34" charset="0"/>
            </a:endParaRPr>
          </a:p>
        </p:txBody>
      </p:sp>
      <p:sp>
        <p:nvSpPr>
          <p:cNvPr id="8" name="圆角矩形标注 7"/>
          <p:cNvSpPr>
            <a:spLocks noChangeArrowheads="1"/>
          </p:cNvSpPr>
          <p:nvPr/>
        </p:nvSpPr>
        <p:spPr bwMode="auto">
          <a:xfrm>
            <a:off x="5500688" y="2286000"/>
            <a:ext cx="2714625" cy="1071563"/>
          </a:xfrm>
          <a:prstGeom prst="wedgeRoundRectCallout">
            <a:avLst>
              <a:gd name="adj1" fmla="val 36542"/>
              <a:gd name="adj2" fmla="val -93028"/>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sz="2000">
                <a:latin typeface="Calibri" pitchFamily="34" charset="0"/>
              </a:rPr>
              <a:t>点击</a:t>
            </a:r>
            <a:r>
              <a:rPr lang="en-US" altLang="zh-CN" sz="2000">
                <a:latin typeface="Calibri" pitchFamily="34" charset="0"/>
              </a:rPr>
              <a:t>EXPANDED VIEW</a:t>
            </a:r>
            <a:r>
              <a:rPr lang="zh-CN" altLang="en-US" sz="2000">
                <a:latin typeface="Calibri" pitchFamily="34" charset="0"/>
              </a:rPr>
              <a:t>，显示所有文章的摘要和关键词</a:t>
            </a:r>
            <a:endParaRPr lang="en-US" altLang="zh-CN" sz="2000">
              <a:latin typeface="Calibri" pitchFamily="34" charset="0"/>
            </a:endParaRPr>
          </a:p>
        </p:txBody>
      </p:sp>
      <p:pic>
        <p:nvPicPr>
          <p:cNvPr id="4" name="Picture 3"/>
          <p:cNvPicPr>
            <a:picLocks noChangeAspect="1" noChangeArrowheads="1"/>
          </p:cNvPicPr>
          <p:nvPr/>
        </p:nvPicPr>
        <p:blipFill>
          <a:blip r:embed="rId4"/>
          <a:srcRect/>
          <a:stretch>
            <a:fillRect/>
          </a:stretch>
        </p:blipFill>
        <p:spPr bwMode="auto">
          <a:xfrm>
            <a:off x="2428875" y="3643313"/>
            <a:ext cx="6643688" cy="3055937"/>
          </a:xfrm>
          <a:prstGeom prst="rect">
            <a:avLst/>
          </a:prstGeom>
          <a:noFill/>
          <a:ln w="9525">
            <a:solidFill>
              <a:schemeClr val="tx1">
                <a:lumMod val="50000"/>
                <a:lumOff val="50000"/>
              </a:schemeClr>
            </a:solidFill>
            <a:miter lim="800000"/>
            <a:headEnd/>
            <a:tailEnd/>
          </a:ln>
          <a:effectLst/>
        </p:spPr>
      </p:pic>
      <p:sp>
        <p:nvSpPr>
          <p:cNvPr id="11" name="圆角矩形标注 10"/>
          <p:cNvSpPr>
            <a:spLocks noChangeArrowheads="1"/>
          </p:cNvSpPr>
          <p:nvPr/>
        </p:nvSpPr>
        <p:spPr bwMode="auto">
          <a:xfrm>
            <a:off x="6215063" y="3786188"/>
            <a:ext cx="2714625" cy="1571625"/>
          </a:xfrm>
          <a:prstGeom prst="wedgeRoundRectCallout">
            <a:avLst>
              <a:gd name="adj1" fmla="val -146458"/>
              <a:gd name="adj2" fmla="val 105602"/>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sz="2000">
                <a:latin typeface="Calibri" pitchFamily="34" charset="0"/>
              </a:rPr>
              <a:t>点击某个关键词，可找到</a:t>
            </a:r>
            <a:r>
              <a:rPr lang="en-US" altLang="zh-CN" sz="2000">
                <a:latin typeface="Calibri" pitchFamily="34" charset="0"/>
              </a:rPr>
              <a:t>ASME</a:t>
            </a:r>
            <a:r>
              <a:rPr lang="zh-CN" altLang="en-US" sz="2000">
                <a:latin typeface="Calibri" pitchFamily="34" charset="0"/>
              </a:rPr>
              <a:t>出版物中所有与之有关的文章</a:t>
            </a:r>
            <a:endParaRPr lang="en-US" altLang="zh-CN" sz="20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
          <p:cNvGrpSpPr>
            <a:grpSpLocks/>
          </p:cNvGrpSpPr>
          <p:nvPr/>
        </p:nvGrpSpPr>
        <p:grpSpPr bwMode="auto">
          <a:xfrm>
            <a:off x="214313" y="642938"/>
            <a:ext cx="8696325" cy="5357812"/>
            <a:chOff x="214313" y="642938"/>
            <a:chExt cx="8696325" cy="5357812"/>
          </a:xfrm>
        </p:grpSpPr>
        <p:pic>
          <p:nvPicPr>
            <p:cNvPr id="3074" name="Picture 2"/>
            <p:cNvPicPr>
              <a:picLocks noChangeAspect="1" noChangeArrowheads="1"/>
            </p:cNvPicPr>
            <p:nvPr/>
          </p:nvPicPr>
          <p:blipFill>
            <a:blip r:embed="rId3"/>
            <a:srcRect/>
            <a:stretch>
              <a:fillRect/>
            </a:stretch>
          </p:blipFill>
          <p:spPr bwMode="auto">
            <a:xfrm>
              <a:off x="214313" y="642938"/>
              <a:ext cx="8696325" cy="5357812"/>
            </a:xfrm>
            <a:prstGeom prst="rect">
              <a:avLst/>
            </a:prstGeom>
            <a:noFill/>
            <a:ln w="9525">
              <a:solidFill>
                <a:schemeClr val="tx1">
                  <a:lumMod val="50000"/>
                  <a:lumOff val="50000"/>
                </a:schemeClr>
              </a:solidFill>
              <a:miter lim="800000"/>
              <a:headEnd/>
              <a:tailEnd/>
            </a:ln>
            <a:effectLst/>
          </p:spPr>
        </p:pic>
        <p:pic>
          <p:nvPicPr>
            <p:cNvPr id="25610" name="Picture 9"/>
            <p:cNvPicPr>
              <a:picLocks noChangeAspect="1" noChangeArrowheads="1"/>
            </p:cNvPicPr>
            <p:nvPr/>
          </p:nvPicPr>
          <p:blipFill>
            <a:blip r:embed="rId4"/>
            <a:srcRect/>
            <a:stretch>
              <a:fillRect/>
            </a:stretch>
          </p:blipFill>
          <p:spPr bwMode="auto">
            <a:xfrm>
              <a:off x="7477153" y="2088000"/>
              <a:ext cx="985838" cy="214313"/>
            </a:xfrm>
            <a:prstGeom prst="rect">
              <a:avLst/>
            </a:prstGeom>
            <a:noFill/>
            <a:ln w="9525">
              <a:noFill/>
              <a:miter lim="800000"/>
              <a:headEnd/>
              <a:tailEnd/>
            </a:ln>
          </p:spPr>
        </p:pic>
      </p:grpSp>
      <p:sp>
        <p:nvSpPr>
          <p:cNvPr id="11" name="Rectangle 7"/>
          <p:cNvSpPr>
            <a:spLocks noChangeArrowheads="1"/>
          </p:cNvSpPr>
          <p:nvPr/>
        </p:nvSpPr>
        <p:spPr bwMode="auto">
          <a:xfrm>
            <a:off x="1000125" y="3357563"/>
            <a:ext cx="2500313" cy="28575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9" name="圆角矩形标注 8"/>
          <p:cNvSpPr>
            <a:spLocks noChangeArrowheads="1"/>
          </p:cNvSpPr>
          <p:nvPr/>
        </p:nvSpPr>
        <p:spPr bwMode="auto">
          <a:xfrm>
            <a:off x="2786063" y="5072063"/>
            <a:ext cx="2571750" cy="1571625"/>
          </a:xfrm>
          <a:prstGeom prst="wedgeRoundRectCallout">
            <a:avLst>
              <a:gd name="adj1" fmla="val -889"/>
              <a:gd name="adj2" fmla="val -96435"/>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进入某篇文章，可以点击这些链接直接跳到文章某个板块，如引言、实验过程描述、术语表、参考文献</a:t>
            </a:r>
            <a:endParaRPr lang="en-US" altLang="zh-CN" sz="2000">
              <a:latin typeface="Calibri" pitchFamily="34" charset="0"/>
            </a:endParaRPr>
          </a:p>
        </p:txBody>
      </p:sp>
      <p:sp>
        <p:nvSpPr>
          <p:cNvPr id="10" name="圆角矩形标注 9"/>
          <p:cNvSpPr>
            <a:spLocks noChangeArrowheads="1"/>
          </p:cNvSpPr>
          <p:nvPr/>
        </p:nvSpPr>
        <p:spPr bwMode="auto">
          <a:xfrm>
            <a:off x="5286375" y="500063"/>
            <a:ext cx="1643063" cy="642937"/>
          </a:xfrm>
          <a:prstGeom prst="wedgeRoundRectCallout">
            <a:avLst>
              <a:gd name="adj1" fmla="val 25701"/>
              <a:gd name="adj2" fmla="val 11856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defRPr/>
            </a:pPr>
            <a:r>
              <a:rPr lang="zh-CN" altLang="en-US" dirty="0">
                <a:latin typeface="+mj-lt"/>
                <a:ea typeface="+mn-ea"/>
              </a:rPr>
              <a:t>查看</a:t>
            </a:r>
            <a:r>
              <a:rPr lang="en-US" altLang="zh-CN" dirty="0">
                <a:latin typeface="+mj-lt"/>
                <a:ea typeface="+mn-ea"/>
              </a:rPr>
              <a:t>PDF</a:t>
            </a:r>
            <a:r>
              <a:rPr lang="zh-CN" altLang="en-US" dirty="0">
                <a:latin typeface="+mj-lt"/>
                <a:ea typeface="+mn-ea"/>
              </a:rPr>
              <a:t>全文</a:t>
            </a:r>
            <a:endParaRPr lang="en-US" altLang="zh-CN" dirty="0">
              <a:latin typeface="+mj-lt"/>
              <a:ea typeface="+mn-ea"/>
            </a:endParaRPr>
          </a:p>
        </p:txBody>
      </p:sp>
      <p:sp>
        <p:nvSpPr>
          <p:cNvPr id="12" name="Rectangle 7"/>
          <p:cNvSpPr>
            <a:spLocks noChangeArrowheads="1"/>
          </p:cNvSpPr>
          <p:nvPr/>
        </p:nvSpPr>
        <p:spPr bwMode="auto">
          <a:xfrm>
            <a:off x="357188" y="4000500"/>
            <a:ext cx="4929187" cy="35718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3" name="圆角矩形标注 12"/>
          <p:cNvSpPr>
            <a:spLocks noChangeArrowheads="1"/>
          </p:cNvSpPr>
          <p:nvPr/>
        </p:nvSpPr>
        <p:spPr bwMode="auto">
          <a:xfrm>
            <a:off x="3857625" y="1500188"/>
            <a:ext cx="2143125" cy="1357312"/>
          </a:xfrm>
          <a:prstGeom prst="wedgeRoundRectCallout">
            <a:avLst>
              <a:gd name="adj1" fmla="val -68176"/>
              <a:gd name="adj2" fmla="val 92278"/>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sz="2000">
                <a:latin typeface="Calibri" pitchFamily="34" charset="0"/>
              </a:rPr>
              <a:t>点击此处，页面转到所有参考文献、插图和图表</a:t>
            </a:r>
            <a:endParaRPr lang="en-US" altLang="zh-CN" sz="2000">
              <a:latin typeface="Calibri" pitchFamily="34" charset="0"/>
            </a:endParaRPr>
          </a:p>
        </p:txBody>
      </p:sp>
      <p:sp>
        <p:nvSpPr>
          <p:cNvPr id="16" name="圆角矩形标注 15"/>
          <p:cNvSpPr>
            <a:spLocks noChangeArrowheads="1"/>
          </p:cNvSpPr>
          <p:nvPr/>
        </p:nvSpPr>
        <p:spPr bwMode="auto">
          <a:xfrm>
            <a:off x="6643688" y="2714625"/>
            <a:ext cx="1928812" cy="1285875"/>
          </a:xfrm>
          <a:prstGeom prst="wedgeRoundRectCallout">
            <a:avLst>
              <a:gd name="adj1" fmla="val 30039"/>
              <a:gd name="adj2" fmla="val -82359"/>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defRPr/>
            </a:pPr>
            <a:r>
              <a:rPr lang="zh-CN" altLang="en-US" dirty="0">
                <a:latin typeface="+mj-lt"/>
                <a:ea typeface="+mn-ea"/>
              </a:rPr>
              <a:t>保存含所有插图和文章信息的</a:t>
            </a:r>
            <a:r>
              <a:rPr lang="en-US" altLang="zh-CN" dirty="0">
                <a:latin typeface="+mj-lt"/>
                <a:ea typeface="+mn-ea"/>
              </a:rPr>
              <a:t>PPT</a:t>
            </a:r>
            <a:r>
              <a:rPr lang="zh-CN" altLang="en-US" dirty="0">
                <a:latin typeface="+mj-lt"/>
                <a:ea typeface="+mn-ea"/>
              </a:rPr>
              <a:t>（订购用户才有这个功能）</a:t>
            </a:r>
            <a:endParaRPr lang="en-US" altLang="zh-CN" dirty="0">
              <a:latin typeface="+mj-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right)">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P spid="12" grpId="0" animBg="1"/>
      <p:bldP spid="13"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214313" y="642938"/>
            <a:ext cx="8696325" cy="5357812"/>
          </a:xfrm>
          <a:prstGeom prst="rect">
            <a:avLst/>
          </a:prstGeom>
          <a:noFill/>
          <a:ln w="9525">
            <a:solidFill>
              <a:schemeClr val="tx1">
                <a:lumMod val="50000"/>
                <a:lumOff val="50000"/>
              </a:schemeClr>
            </a:solidFill>
            <a:miter lim="800000"/>
            <a:headEnd/>
            <a:tailEnd/>
          </a:ln>
          <a:effectLst/>
        </p:spPr>
      </p:pic>
      <p:sp>
        <p:nvSpPr>
          <p:cNvPr id="11" name="Rectangle 7"/>
          <p:cNvSpPr>
            <a:spLocks noChangeArrowheads="1"/>
          </p:cNvSpPr>
          <p:nvPr/>
        </p:nvSpPr>
        <p:spPr bwMode="auto">
          <a:xfrm>
            <a:off x="1785938" y="642938"/>
            <a:ext cx="1357312" cy="28575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9" name="圆角矩形标注 8"/>
          <p:cNvSpPr>
            <a:spLocks noChangeArrowheads="1"/>
          </p:cNvSpPr>
          <p:nvPr/>
        </p:nvSpPr>
        <p:spPr bwMode="auto">
          <a:xfrm>
            <a:off x="285750" y="5072063"/>
            <a:ext cx="2000250" cy="785812"/>
          </a:xfrm>
          <a:prstGeom prst="wedgeRoundRectCallout">
            <a:avLst>
              <a:gd name="adj1" fmla="val -40537"/>
              <a:gd name="adj2" fmla="val -367370"/>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lgn="ctr"/>
            <a:r>
              <a:rPr lang="zh-CN" altLang="en-US" sz="2000">
                <a:latin typeface="Calibri" pitchFamily="34" charset="0"/>
              </a:rPr>
              <a:t>展开作者信息</a:t>
            </a:r>
            <a:endParaRPr lang="en-US" altLang="zh-CN" sz="2000">
              <a:latin typeface="Calibri" pitchFamily="34" charset="0"/>
            </a:endParaRPr>
          </a:p>
        </p:txBody>
      </p:sp>
      <p:sp>
        <p:nvSpPr>
          <p:cNvPr id="10" name="圆角矩形标注 9"/>
          <p:cNvSpPr>
            <a:spLocks noChangeArrowheads="1"/>
          </p:cNvSpPr>
          <p:nvPr/>
        </p:nvSpPr>
        <p:spPr bwMode="auto">
          <a:xfrm>
            <a:off x="5286375" y="357188"/>
            <a:ext cx="2428875" cy="1071562"/>
          </a:xfrm>
          <a:prstGeom prst="wedgeRoundRectCallout">
            <a:avLst>
              <a:gd name="adj1" fmla="val -134359"/>
              <a:gd name="adj2" fmla="val -57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defRPr/>
            </a:pPr>
            <a:r>
              <a:rPr lang="zh-CN" altLang="en-US" dirty="0">
                <a:latin typeface="+mj-lt"/>
                <a:ea typeface="+mn-ea"/>
              </a:rPr>
              <a:t>点击此处回到该期的目录页面</a:t>
            </a:r>
            <a:endParaRPr lang="en-US" altLang="zh-CN" dirty="0">
              <a:latin typeface="+mj-lt"/>
              <a:ea typeface="+mn-ea"/>
            </a:endParaRPr>
          </a:p>
        </p:txBody>
      </p:sp>
      <p:sp>
        <p:nvSpPr>
          <p:cNvPr id="8" name="圆角矩形标注 7"/>
          <p:cNvSpPr>
            <a:spLocks noChangeArrowheads="1"/>
          </p:cNvSpPr>
          <p:nvPr/>
        </p:nvSpPr>
        <p:spPr bwMode="auto">
          <a:xfrm>
            <a:off x="6215063" y="5000625"/>
            <a:ext cx="2714625" cy="1071563"/>
          </a:xfrm>
          <a:prstGeom prst="wedgeRoundRectCallout">
            <a:avLst>
              <a:gd name="adj1" fmla="val 4366"/>
              <a:gd name="adj2" fmla="val -180912"/>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sz="2000">
                <a:latin typeface="Calibri" pitchFamily="34" charset="0"/>
              </a:rPr>
              <a:t>与之相关的其他文章链接，来源包括期刊、会议录、电子书</a:t>
            </a:r>
            <a:endParaRPr lang="en-US" altLang="zh-CN" sz="2000">
              <a:latin typeface="Calibri" pitchFamily="34" charset="0"/>
            </a:endParaRPr>
          </a:p>
        </p:txBody>
      </p:sp>
      <p:sp>
        <p:nvSpPr>
          <p:cNvPr id="12" name="Rectangle 7"/>
          <p:cNvSpPr>
            <a:spLocks noChangeArrowheads="1"/>
          </p:cNvSpPr>
          <p:nvPr/>
        </p:nvSpPr>
        <p:spPr bwMode="auto">
          <a:xfrm>
            <a:off x="357188" y="2286000"/>
            <a:ext cx="214312" cy="214313"/>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P spid="8"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a:srcRect/>
          <a:stretch>
            <a:fillRect/>
          </a:stretch>
        </p:blipFill>
        <p:spPr bwMode="auto">
          <a:xfrm>
            <a:off x="357188" y="785813"/>
            <a:ext cx="6219825" cy="4181475"/>
          </a:xfrm>
          <a:prstGeom prst="rect">
            <a:avLst/>
          </a:prstGeom>
          <a:noFill/>
          <a:ln w="9525">
            <a:solidFill>
              <a:schemeClr val="bg1">
                <a:lumMod val="50000"/>
              </a:schemeClr>
            </a:solidFill>
            <a:miter lim="800000"/>
            <a:headEnd/>
            <a:tailEnd/>
          </a:ln>
          <a:effectLst/>
        </p:spPr>
      </p:pic>
      <p:sp>
        <p:nvSpPr>
          <p:cNvPr id="11" name="Rectangle 7"/>
          <p:cNvSpPr>
            <a:spLocks noChangeArrowheads="1"/>
          </p:cNvSpPr>
          <p:nvPr/>
        </p:nvSpPr>
        <p:spPr bwMode="auto">
          <a:xfrm>
            <a:off x="428625" y="1071563"/>
            <a:ext cx="5715000" cy="642937"/>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0" name="圆角矩形标注 9"/>
          <p:cNvSpPr>
            <a:spLocks noChangeArrowheads="1"/>
          </p:cNvSpPr>
          <p:nvPr/>
        </p:nvSpPr>
        <p:spPr bwMode="auto">
          <a:xfrm>
            <a:off x="6500813" y="785813"/>
            <a:ext cx="2428875" cy="1071562"/>
          </a:xfrm>
          <a:prstGeom prst="wedgeRoundRectCallout">
            <a:avLst>
              <a:gd name="adj1" fmla="val -62999"/>
              <a:gd name="adj2" fmla="val -8219"/>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defRPr/>
            </a:pPr>
            <a:r>
              <a:rPr lang="zh-CN" altLang="en-US" dirty="0">
                <a:latin typeface="+mj-lt"/>
                <a:ea typeface="+mn-ea"/>
              </a:rPr>
              <a:t>文章的每一个章节下面都有跳转至其他章节的链接</a:t>
            </a:r>
            <a:endParaRPr lang="en-US" altLang="zh-CN" dirty="0">
              <a:latin typeface="+mj-lt"/>
              <a:ea typeface="+mn-ea"/>
            </a:endParaRPr>
          </a:p>
        </p:txBody>
      </p:sp>
      <p:sp>
        <p:nvSpPr>
          <p:cNvPr id="8" name="圆角矩形标注 7"/>
          <p:cNvSpPr>
            <a:spLocks noChangeArrowheads="1"/>
          </p:cNvSpPr>
          <p:nvPr/>
        </p:nvSpPr>
        <p:spPr bwMode="auto">
          <a:xfrm>
            <a:off x="6215063" y="5000625"/>
            <a:ext cx="2714625" cy="1071563"/>
          </a:xfrm>
          <a:prstGeom prst="wedgeRoundRectCallout">
            <a:avLst>
              <a:gd name="adj1" fmla="val -52949"/>
              <a:gd name="adj2" fmla="val -259875"/>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点击引文后面的编号，页面跳转至被引用文献的信息</a:t>
            </a:r>
            <a:endParaRPr lang="en-US" altLang="zh-CN">
              <a:latin typeface="Calibri" pitchFamily="34" charset="0"/>
            </a:endParaRPr>
          </a:p>
        </p:txBody>
      </p:sp>
      <p:sp>
        <p:nvSpPr>
          <p:cNvPr id="13" name="Rectangle 7"/>
          <p:cNvSpPr>
            <a:spLocks noChangeArrowheads="1"/>
          </p:cNvSpPr>
          <p:nvPr/>
        </p:nvSpPr>
        <p:spPr bwMode="auto">
          <a:xfrm>
            <a:off x="5715000" y="2571750"/>
            <a:ext cx="500063" cy="214313"/>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pic>
        <p:nvPicPr>
          <p:cNvPr id="92164" name="Picture 4"/>
          <p:cNvPicPr>
            <a:picLocks noChangeAspect="1" noChangeArrowheads="1"/>
          </p:cNvPicPr>
          <p:nvPr/>
        </p:nvPicPr>
        <p:blipFill>
          <a:blip r:embed="rId4"/>
          <a:srcRect/>
          <a:stretch>
            <a:fillRect/>
          </a:stretch>
        </p:blipFill>
        <p:spPr bwMode="auto">
          <a:xfrm>
            <a:off x="428625" y="3286125"/>
            <a:ext cx="5786438" cy="1287463"/>
          </a:xfrm>
          <a:prstGeom prst="rect">
            <a:avLst/>
          </a:prstGeom>
          <a:noFill/>
          <a:ln w="9525">
            <a:solidFill>
              <a:schemeClr val="bg1">
                <a:lumMod val="50000"/>
              </a:schemeClr>
            </a:solidFill>
            <a:miter lim="800000"/>
            <a:headEnd/>
            <a:tailEnd/>
          </a:ln>
          <a:effectLst/>
        </p:spPr>
      </p:pic>
      <p:sp>
        <p:nvSpPr>
          <p:cNvPr id="14" name="圆角矩形标注 13"/>
          <p:cNvSpPr>
            <a:spLocks noChangeArrowheads="1"/>
          </p:cNvSpPr>
          <p:nvPr/>
        </p:nvSpPr>
        <p:spPr bwMode="auto">
          <a:xfrm>
            <a:off x="357188" y="5286375"/>
            <a:ext cx="2714625" cy="1357313"/>
          </a:xfrm>
          <a:prstGeom prst="wedgeRoundRectCallout">
            <a:avLst>
              <a:gd name="adj1" fmla="val 85310"/>
              <a:gd name="adj2" fmla="val -158389"/>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文献信息后面可能出现</a:t>
            </a:r>
            <a:r>
              <a:rPr lang="en-US" altLang="zh-CN" dirty="0" err="1">
                <a:latin typeface="Calibri" pitchFamily="34" charset="0"/>
              </a:rPr>
              <a:t>CrossRef</a:t>
            </a:r>
            <a:r>
              <a:rPr lang="zh-CN" altLang="en-US" dirty="0">
                <a:latin typeface="Calibri" pitchFamily="34" charset="0"/>
              </a:rPr>
              <a:t>链接，通往文献在</a:t>
            </a:r>
            <a:r>
              <a:rPr lang="en-US" altLang="zh-CN" dirty="0" smtClean="0">
                <a:latin typeface="Calibri" pitchFamily="34" charset="0"/>
              </a:rPr>
              <a:t>ASME</a:t>
            </a:r>
            <a:r>
              <a:rPr lang="zh-CN" altLang="en-US" dirty="0">
                <a:latin typeface="Calibri" pitchFamily="34" charset="0"/>
              </a:rPr>
              <a:t>的页面；也可能出现外部网址</a:t>
            </a:r>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92164"/>
                                        </p:tgtEl>
                                        <p:attrNameLst>
                                          <p:attrName>style.visibility</p:attrName>
                                        </p:attrNameLst>
                                      </p:cBhvr>
                                      <p:to>
                                        <p:strVal val="visible"/>
                                      </p:to>
                                    </p:set>
                                    <p:animEffect transition="in" filter="fade">
                                      <p:cBhvr>
                                        <p:cTn id="27" dur="1000"/>
                                        <p:tgtEl>
                                          <p:spTgt spid="92164"/>
                                        </p:tgtEl>
                                      </p:cBhvr>
                                    </p:animEffect>
                                    <p:anim calcmode="lin" valueType="num">
                                      <p:cBhvr>
                                        <p:cTn id="28" dur="1000" fill="hold"/>
                                        <p:tgtEl>
                                          <p:spTgt spid="92164"/>
                                        </p:tgtEl>
                                        <p:attrNameLst>
                                          <p:attrName>ppt_x</p:attrName>
                                        </p:attrNameLst>
                                      </p:cBhvr>
                                      <p:tavLst>
                                        <p:tav tm="0">
                                          <p:val>
                                            <p:strVal val="#ppt_x"/>
                                          </p:val>
                                        </p:tav>
                                        <p:tav tm="100000">
                                          <p:val>
                                            <p:strVal val="#ppt_x"/>
                                          </p:val>
                                        </p:tav>
                                      </p:tavLst>
                                    </p:anim>
                                    <p:anim calcmode="lin" valueType="num">
                                      <p:cBhvr>
                                        <p:cTn id="29" dur="1000" fill="hold"/>
                                        <p:tgtEl>
                                          <p:spTgt spid="9216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8"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3"/>
          <p:cNvPicPr>
            <a:picLocks noChangeAspect="1" noChangeArrowheads="1"/>
          </p:cNvPicPr>
          <p:nvPr/>
        </p:nvPicPr>
        <p:blipFill>
          <a:blip r:embed="rId3"/>
          <a:srcRect r="19087"/>
          <a:stretch>
            <a:fillRect/>
          </a:stretch>
        </p:blipFill>
        <p:spPr bwMode="auto">
          <a:xfrm>
            <a:off x="4214813" y="3857625"/>
            <a:ext cx="4643437" cy="2538413"/>
          </a:xfrm>
          <a:prstGeom prst="rect">
            <a:avLst/>
          </a:prstGeom>
          <a:noFill/>
          <a:ln w="9525">
            <a:solidFill>
              <a:schemeClr val="bg1">
                <a:lumMod val="50000"/>
              </a:schemeClr>
            </a:solidFill>
            <a:miter lim="800000"/>
            <a:headEnd/>
            <a:tailEnd/>
          </a:ln>
          <a:effectLst/>
        </p:spPr>
      </p:pic>
      <p:pic>
        <p:nvPicPr>
          <p:cNvPr id="93186" name="Picture 2"/>
          <p:cNvPicPr>
            <a:picLocks noChangeAspect="1" noChangeArrowheads="1"/>
          </p:cNvPicPr>
          <p:nvPr/>
        </p:nvPicPr>
        <p:blipFill>
          <a:blip r:embed="rId4"/>
          <a:srcRect r="3636" b="3534"/>
          <a:stretch>
            <a:fillRect/>
          </a:stretch>
        </p:blipFill>
        <p:spPr bwMode="auto">
          <a:xfrm>
            <a:off x="285750" y="714375"/>
            <a:ext cx="3786188" cy="2921000"/>
          </a:xfrm>
          <a:prstGeom prst="rect">
            <a:avLst/>
          </a:prstGeom>
          <a:noFill/>
          <a:ln w="9525">
            <a:solidFill>
              <a:schemeClr val="bg1">
                <a:lumMod val="50000"/>
              </a:schemeClr>
            </a:solidFill>
            <a:miter lim="800000"/>
            <a:headEnd/>
            <a:tailEnd/>
          </a:ln>
          <a:effectLst/>
        </p:spPr>
      </p:pic>
      <p:sp>
        <p:nvSpPr>
          <p:cNvPr id="11" name="Rectangle 7"/>
          <p:cNvSpPr>
            <a:spLocks noChangeArrowheads="1"/>
          </p:cNvSpPr>
          <p:nvPr/>
        </p:nvSpPr>
        <p:spPr bwMode="auto">
          <a:xfrm>
            <a:off x="285750" y="3143250"/>
            <a:ext cx="3643313" cy="35718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0" name="圆角矩形标注 9"/>
          <p:cNvSpPr>
            <a:spLocks noChangeArrowheads="1"/>
          </p:cNvSpPr>
          <p:nvPr/>
        </p:nvSpPr>
        <p:spPr bwMode="auto">
          <a:xfrm>
            <a:off x="4286250" y="2571750"/>
            <a:ext cx="2143125" cy="785813"/>
          </a:xfrm>
          <a:prstGeom prst="wedgeRoundRectCallout">
            <a:avLst>
              <a:gd name="adj1" fmla="val -5237"/>
              <a:gd name="adj2" fmla="val 22080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defRPr/>
            </a:pPr>
            <a:r>
              <a:rPr lang="zh-CN" altLang="en-US" dirty="0">
                <a:latin typeface="+mj-lt"/>
                <a:ea typeface="+mn-ea"/>
              </a:rPr>
              <a:t>点击此处查看表格</a:t>
            </a:r>
            <a:endParaRPr lang="en-US" altLang="zh-CN" dirty="0">
              <a:latin typeface="+mj-lt"/>
              <a:ea typeface="+mn-ea"/>
            </a:endParaRPr>
          </a:p>
        </p:txBody>
      </p:sp>
      <p:sp>
        <p:nvSpPr>
          <p:cNvPr id="14" name="圆角矩形标注 13"/>
          <p:cNvSpPr>
            <a:spLocks noChangeArrowheads="1"/>
          </p:cNvSpPr>
          <p:nvPr/>
        </p:nvSpPr>
        <p:spPr bwMode="auto">
          <a:xfrm>
            <a:off x="214313" y="3786188"/>
            <a:ext cx="3571875" cy="1357312"/>
          </a:xfrm>
          <a:prstGeom prst="wedgeRoundRectCallout">
            <a:avLst>
              <a:gd name="adj1" fmla="val -34847"/>
              <a:gd name="adj2" fmla="val -75940"/>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en-US" altLang="zh-CN" dirty="0">
                <a:latin typeface="Calibri" pitchFamily="34" charset="0"/>
              </a:rPr>
              <a:t>&gt; </a:t>
            </a:r>
            <a:r>
              <a:rPr lang="zh-CN" altLang="en-US" dirty="0">
                <a:latin typeface="Calibri" pitchFamily="34" charset="0"/>
              </a:rPr>
              <a:t>查看大图，右键另存为图片</a:t>
            </a:r>
            <a:endParaRPr lang="en-US" altLang="zh-CN" dirty="0">
              <a:latin typeface="Calibri" pitchFamily="34" charset="0"/>
            </a:endParaRPr>
          </a:p>
          <a:p>
            <a:r>
              <a:rPr lang="en-US" altLang="zh-CN" dirty="0">
                <a:latin typeface="Calibri" pitchFamily="34" charset="0"/>
              </a:rPr>
              <a:t>&gt; </a:t>
            </a:r>
            <a:r>
              <a:rPr lang="zh-CN" altLang="en-US" dirty="0">
                <a:latin typeface="Calibri" pitchFamily="34" charset="0"/>
              </a:rPr>
              <a:t>收藏到您的</a:t>
            </a:r>
            <a:r>
              <a:rPr lang="en-US" altLang="zh-CN" dirty="0" smtClean="0">
                <a:latin typeface="Calibri" pitchFamily="34" charset="0"/>
              </a:rPr>
              <a:t>ASME</a:t>
            </a:r>
            <a:r>
              <a:rPr lang="zh-CN" altLang="en-US" dirty="0">
                <a:latin typeface="Calibri" pitchFamily="34" charset="0"/>
              </a:rPr>
              <a:t>账号</a:t>
            </a:r>
            <a:endParaRPr lang="en-US" altLang="zh-CN" dirty="0">
              <a:latin typeface="Calibri" pitchFamily="34" charset="0"/>
            </a:endParaRPr>
          </a:p>
          <a:p>
            <a:r>
              <a:rPr lang="en-US" altLang="zh-CN" dirty="0">
                <a:latin typeface="Calibri" pitchFamily="34" charset="0"/>
              </a:rPr>
              <a:t>&gt; </a:t>
            </a:r>
            <a:r>
              <a:rPr lang="zh-CN" altLang="en-US" dirty="0">
                <a:latin typeface="Calibri" pitchFamily="34" charset="0"/>
              </a:rPr>
              <a:t>下载含有图片和文章信息的</a:t>
            </a:r>
            <a:r>
              <a:rPr lang="en-US" altLang="zh-CN" dirty="0">
                <a:latin typeface="Calibri" pitchFamily="34" charset="0"/>
              </a:rPr>
              <a:t>PPT</a:t>
            </a:r>
          </a:p>
        </p:txBody>
      </p:sp>
      <p:sp>
        <p:nvSpPr>
          <p:cNvPr id="12" name="Rectangle 7"/>
          <p:cNvSpPr>
            <a:spLocks noChangeArrowheads="1"/>
          </p:cNvSpPr>
          <p:nvPr/>
        </p:nvSpPr>
        <p:spPr bwMode="auto">
          <a:xfrm>
            <a:off x="5286375" y="4857750"/>
            <a:ext cx="785813" cy="28575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28680" name="矩形 14"/>
          <p:cNvSpPr>
            <a:spLocks noChangeArrowheads="1"/>
          </p:cNvSpPr>
          <p:nvPr/>
        </p:nvSpPr>
        <p:spPr bwMode="auto">
          <a:xfrm>
            <a:off x="3500438" y="71438"/>
            <a:ext cx="2351087" cy="461962"/>
          </a:xfrm>
          <a:prstGeom prst="rect">
            <a:avLst/>
          </a:prstGeom>
          <a:noFill/>
          <a:ln w="9525">
            <a:noFill/>
            <a:miter lim="800000"/>
            <a:headEnd/>
            <a:tailEnd/>
          </a:ln>
        </p:spPr>
        <p:txBody>
          <a:bodyPr wrap="none">
            <a:spAutoFit/>
          </a:bodyPr>
          <a:lstStyle/>
          <a:p>
            <a:r>
              <a:rPr lang="zh-CN" altLang="en-US" sz="2400" b="1">
                <a:latin typeface="Calibri" pitchFamily="34" charset="0"/>
              </a:rPr>
              <a:t>储存文中图表：</a:t>
            </a:r>
            <a:endParaRPr lang="en-US" altLang="zh-CN" sz="2400" b="1">
              <a:latin typeface="Calibri" pitchFamily="34" charset="0"/>
            </a:endParaRPr>
          </a:p>
        </p:txBody>
      </p:sp>
      <p:sp>
        <p:nvSpPr>
          <p:cNvPr id="16" name="圆角矩形标注 15"/>
          <p:cNvSpPr>
            <a:spLocks noChangeArrowheads="1"/>
          </p:cNvSpPr>
          <p:nvPr/>
        </p:nvSpPr>
        <p:spPr bwMode="auto">
          <a:xfrm>
            <a:off x="6357938" y="785813"/>
            <a:ext cx="2214562" cy="1143000"/>
          </a:xfrm>
          <a:prstGeom prst="wedgeRoundRectCallout">
            <a:avLst>
              <a:gd name="adj1" fmla="val -15908"/>
              <a:gd name="adj2" fmla="val 315030"/>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defRPr/>
            </a:pPr>
            <a:r>
              <a:rPr lang="zh-CN" altLang="en-US" dirty="0">
                <a:latin typeface="+mj-lt"/>
                <a:ea typeface="+mn-ea"/>
              </a:rPr>
              <a:t>可以复制黏贴到</a:t>
            </a:r>
            <a:r>
              <a:rPr lang="en-US" altLang="zh-CN" dirty="0">
                <a:latin typeface="+mj-lt"/>
                <a:ea typeface="+mn-ea"/>
              </a:rPr>
              <a:t>EXCEL</a:t>
            </a:r>
            <a:r>
              <a:rPr lang="zh-CN" altLang="en-US" dirty="0">
                <a:latin typeface="+mj-lt"/>
                <a:ea typeface="+mn-ea"/>
              </a:rPr>
              <a:t>中（不建议将表格另存为</a:t>
            </a:r>
            <a:r>
              <a:rPr lang="en-US" altLang="zh-CN" dirty="0">
                <a:latin typeface="+mj-lt"/>
                <a:ea typeface="+mn-ea"/>
              </a:rPr>
              <a:t>PPT</a:t>
            </a:r>
            <a:r>
              <a:rPr lang="zh-CN" altLang="en-US" dirty="0">
                <a:latin typeface="+mj-lt"/>
                <a:ea typeface="+mn-ea"/>
              </a:rPr>
              <a:t>）</a:t>
            </a:r>
            <a:endParaRPr lang="en-US" altLang="zh-CN" dirty="0">
              <a:latin typeface="+mj-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4" grpId="0" animBg="1"/>
      <p:bldP spid="12"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a:srcRect r="5924"/>
          <a:stretch>
            <a:fillRect/>
          </a:stretch>
        </p:blipFill>
        <p:spPr bwMode="auto">
          <a:xfrm>
            <a:off x="142875" y="928688"/>
            <a:ext cx="8774113" cy="4214812"/>
          </a:xfrm>
          <a:prstGeom prst="rect">
            <a:avLst/>
          </a:prstGeom>
          <a:noFill/>
          <a:ln w="9525">
            <a:solidFill>
              <a:schemeClr val="bg1">
                <a:lumMod val="50000"/>
              </a:schemeClr>
            </a:solidFill>
            <a:miter lim="800000"/>
            <a:headEnd/>
            <a:tailEnd/>
          </a:ln>
          <a:effectLst/>
        </p:spPr>
      </p:pic>
      <p:sp>
        <p:nvSpPr>
          <p:cNvPr id="14" name="圆角矩形标注 13"/>
          <p:cNvSpPr>
            <a:spLocks noChangeArrowheads="1"/>
          </p:cNvSpPr>
          <p:nvPr/>
        </p:nvSpPr>
        <p:spPr bwMode="auto">
          <a:xfrm>
            <a:off x="285750" y="5143500"/>
            <a:ext cx="3571875" cy="1000125"/>
          </a:xfrm>
          <a:prstGeom prst="wedgeRoundRectCallout">
            <a:avLst>
              <a:gd name="adj1" fmla="val 70606"/>
              <a:gd name="adj2" fmla="val -183310"/>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en-US" altLang="zh-CN">
                <a:latin typeface="Calibri" pitchFamily="34" charset="0"/>
              </a:rPr>
              <a:t>PDF </a:t>
            </a:r>
            <a:r>
              <a:rPr lang="zh-CN" altLang="en-US">
                <a:latin typeface="Calibri" pitchFamily="34" charset="0"/>
              </a:rPr>
              <a:t>全文中，参考文献信息后面也有链接。</a:t>
            </a:r>
            <a:endParaRPr lang="en-US" altLang="zh-C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85813" y="1728788"/>
            <a:ext cx="7715250" cy="4608512"/>
          </a:xfrm>
          <a:prstGeom prst="rect">
            <a:avLst/>
          </a:prstGeom>
          <a:noFill/>
          <a:ln w="9525">
            <a:solidFill>
              <a:schemeClr val="tx1">
                <a:lumMod val="50000"/>
                <a:lumOff val="50000"/>
              </a:schemeClr>
            </a:solidFill>
            <a:miter lim="800000"/>
            <a:headEnd/>
            <a:tailEnd/>
          </a:ln>
          <a:effectLst/>
        </p:spPr>
      </p:pic>
      <p:grpSp>
        <p:nvGrpSpPr>
          <p:cNvPr id="2" name="组合 9"/>
          <p:cNvGrpSpPr>
            <a:grpSpLocks/>
          </p:cNvGrpSpPr>
          <p:nvPr/>
        </p:nvGrpSpPr>
        <p:grpSpPr bwMode="auto">
          <a:xfrm>
            <a:off x="1714500" y="2000250"/>
            <a:ext cx="6858000" cy="4143375"/>
            <a:chOff x="1500176" y="1214411"/>
            <a:chExt cx="6858048" cy="4143418"/>
          </a:xfrm>
        </p:grpSpPr>
        <p:sp>
          <p:nvSpPr>
            <p:cNvPr id="30726" name="圆角矩形标注 7"/>
            <p:cNvSpPr>
              <a:spLocks noChangeArrowheads="1"/>
            </p:cNvSpPr>
            <p:nvPr/>
          </p:nvSpPr>
          <p:spPr bwMode="auto">
            <a:xfrm>
              <a:off x="4714878" y="3071813"/>
              <a:ext cx="3643346" cy="2286016"/>
            </a:xfrm>
            <a:prstGeom prst="wedgeRoundRectCallout">
              <a:avLst>
                <a:gd name="adj1" fmla="val -29903"/>
                <a:gd name="adj2" fmla="val -12691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en-US" altLang="zh-CN">
                  <a:latin typeface="Calibri" pitchFamily="34" charset="0"/>
                </a:rPr>
                <a:t>ASME</a:t>
              </a:r>
              <a:r>
                <a:rPr lang="zh-CN" altLang="en-US">
                  <a:latin typeface="Calibri" pitchFamily="34" charset="0"/>
                </a:rPr>
                <a:t>电子书有四种浏览方式</a:t>
              </a:r>
              <a:endParaRPr lang="en-US" altLang="zh-CN">
                <a:latin typeface="Calibri" pitchFamily="34" charset="0"/>
              </a:endParaRPr>
            </a:p>
            <a:p>
              <a:r>
                <a:rPr lang="en-US" altLang="zh-CN">
                  <a:latin typeface="Calibri" pitchFamily="34" charset="0"/>
                </a:rPr>
                <a:t>&gt; </a:t>
              </a:r>
              <a:r>
                <a:rPr lang="zh-CN" altLang="en-US">
                  <a:latin typeface="Calibri" pitchFamily="34" charset="0"/>
                </a:rPr>
                <a:t>年份（</a:t>
              </a:r>
              <a:r>
                <a:rPr lang="en-US" altLang="zh-CN">
                  <a:latin typeface="Calibri" pitchFamily="34" charset="0"/>
                </a:rPr>
                <a:t>1993/98~2012</a:t>
              </a:r>
              <a:r>
                <a:rPr lang="zh-CN" altLang="en-US">
                  <a:latin typeface="Calibri" pitchFamily="34" charset="0"/>
                </a:rPr>
                <a:t>）</a:t>
              </a:r>
              <a:endParaRPr lang="en-US" altLang="zh-CN">
                <a:latin typeface="Calibri" pitchFamily="34" charset="0"/>
              </a:endParaRPr>
            </a:p>
            <a:p>
              <a:r>
                <a:rPr lang="en-US" altLang="zh-CN">
                  <a:latin typeface="Calibri" pitchFamily="34" charset="0"/>
                </a:rPr>
                <a:t>&gt; </a:t>
              </a:r>
              <a:r>
                <a:rPr lang="zh-CN" altLang="en-US">
                  <a:latin typeface="Calibri" pitchFamily="34" charset="0"/>
                </a:rPr>
                <a:t>书名（</a:t>
              </a:r>
              <a:r>
                <a:rPr lang="en-US" altLang="zh-CN">
                  <a:latin typeface="Calibri" pitchFamily="34" charset="0"/>
                </a:rPr>
                <a:t>A-Z</a:t>
              </a:r>
              <a:r>
                <a:rPr lang="zh-CN" altLang="en-US">
                  <a:latin typeface="Calibri" pitchFamily="34" charset="0"/>
                </a:rPr>
                <a:t>）</a:t>
              </a:r>
              <a:endParaRPr lang="en-US" altLang="zh-CN">
                <a:latin typeface="Calibri" pitchFamily="34" charset="0"/>
              </a:endParaRPr>
            </a:p>
            <a:p>
              <a:r>
                <a:rPr lang="en-US" altLang="zh-CN">
                  <a:latin typeface="Calibri" pitchFamily="34" charset="0"/>
                </a:rPr>
                <a:t>&gt; </a:t>
              </a:r>
              <a:r>
                <a:rPr lang="zh-CN" altLang="en-US">
                  <a:latin typeface="Calibri" pitchFamily="34" charset="0"/>
                </a:rPr>
                <a:t>主题（</a:t>
              </a:r>
              <a:r>
                <a:rPr lang="en-US" altLang="zh-CN">
                  <a:latin typeface="Calibri" pitchFamily="34" charset="0"/>
                </a:rPr>
                <a:t>9</a:t>
              </a:r>
              <a:r>
                <a:rPr lang="zh-CN" altLang="en-US">
                  <a:latin typeface="Calibri" pitchFamily="34" charset="0"/>
                </a:rPr>
                <a:t>种）</a:t>
              </a:r>
              <a:endParaRPr lang="en-US" altLang="zh-CN">
                <a:latin typeface="Calibri" pitchFamily="34" charset="0"/>
              </a:endParaRPr>
            </a:p>
            <a:p>
              <a:r>
                <a:rPr lang="en-US" altLang="zh-CN">
                  <a:latin typeface="Calibri" pitchFamily="34" charset="0"/>
                </a:rPr>
                <a:t>&gt; </a:t>
              </a:r>
              <a:r>
                <a:rPr lang="zh-CN" altLang="en-US">
                  <a:latin typeface="Calibri" pitchFamily="34" charset="0"/>
                </a:rPr>
                <a:t>系列</a:t>
              </a:r>
              <a:r>
                <a:rPr lang="zh-CN" altLang="en-US" sz="1600">
                  <a:latin typeface="Calibri" pitchFamily="34" charset="0"/>
                </a:rPr>
                <a:t>（分为</a:t>
              </a:r>
              <a:r>
                <a:rPr lang="en-US" altLang="zh-CN" sz="1600">
                  <a:latin typeface="Calibri" pitchFamily="34" charset="0"/>
                </a:rPr>
                <a:t>ASME</a:t>
              </a:r>
              <a:r>
                <a:rPr lang="zh-CN" altLang="en-US" sz="1600">
                  <a:latin typeface="Calibri" pitchFamily="34" charset="0"/>
                </a:rPr>
                <a:t>自己出版的电子书和非</a:t>
              </a:r>
              <a:r>
                <a:rPr lang="en-US" altLang="zh-CN" sz="1600">
                  <a:latin typeface="Calibri" pitchFamily="34" charset="0"/>
                </a:rPr>
                <a:t>ASME</a:t>
              </a:r>
              <a:r>
                <a:rPr lang="zh-CN" altLang="en-US" sz="1600">
                  <a:latin typeface="Calibri" pitchFamily="34" charset="0"/>
                </a:rPr>
                <a:t>举办会议的会议录）</a:t>
              </a:r>
              <a:endParaRPr lang="en-US" altLang="zh-CN" sz="1600">
                <a:latin typeface="Calibri" pitchFamily="34" charset="0"/>
              </a:endParaRPr>
            </a:p>
          </p:txBody>
        </p:sp>
        <p:sp>
          <p:nvSpPr>
            <p:cNvPr id="30727" name="Rectangle 7"/>
            <p:cNvSpPr>
              <a:spLocks noChangeArrowheads="1"/>
            </p:cNvSpPr>
            <p:nvPr/>
          </p:nvSpPr>
          <p:spPr bwMode="auto">
            <a:xfrm>
              <a:off x="1500176" y="1214411"/>
              <a:ext cx="3857649" cy="214325"/>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grpSp>
      <p:sp>
        <p:nvSpPr>
          <p:cNvPr id="30724" name="Title 1"/>
          <p:cNvSpPr txBox="1">
            <a:spLocks/>
          </p:cNvSpPr>
          <p:nvPr/>
        </p:nvSpPr>
        <p:spPr bwMode="auto">
          <a:xfrm>
            <a:off x="671513" y="785813"/>
            <a:ext cx="8472487" cy="965200"/>
          </a:xfrm>
          <a:prstGeom prst="rect">
            <a:avLst/>
          </a:prstGeom>
          <a:noFill/>
          <a:ln w="9525">
            <a:noFill/>
            <a:miter lim="800000"/>
            <a:headEnd/>
            <a:tailEnd/>
          </a:ln>
        </p:spPr>
        <p:txBody>
          <a:bodyPr anchor="ctr"/>
          <a:lstStyle/>
          <a:p>
            <a:r>
              <a:rPr lang="en-US" altLang="zh-CN" sz="4000">
                <a:latin typeface="Calibri" pitchFamily="34" charset="0"/>
              </a:rPr>
              <a:t>B. </a:t>
            </a:r>
            <a:r>
              <a:rPr lang="zh-CN" altLang="en-US" sz="4000">
                <a:latin typeface="Calibri" pitchFamily="34" charset="0"/>
              </a:rPr>
              <a:t>电子书</a:t>
            </a:r>
            <a:endParaRPr lang="en-US" altLang="zh-CN" sz="4000">
              <a:latin typeface="Calibri" pitchFamily="34" charset="0"/>
            </a:endParaRPr>
          </a:p>
        </p:txBody>
      </p:sp>
      <p:pic>
        <p:nvPicPr>
          <p:cNvPr id="30725" name="Picture 2"/>
          <p:cNvPicPr>
            <a:picLocks noChangeAspect="1" noChangeArrowheads="1"/>
          </p:cNvPicPr>
          <p:nvPr/>
        </p:nvPicPr>
        <p:blipFill>
          <a:blip r:embed="rId4"/>
          <a:srcRect/>
          <a:stretch>
            <a:fillRect/>
          </a:stretch>
        </p:blipFill>
        <p:spPr bwMode="auto">
          <a:xfrm>
            <a:off x="8101013" y="0"/>
            <a:ext cx="971550" cy="600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srcRect r="2381"/>
          <a:stretch>
            <a:fillRect/>
          </a:stretch>
        </p:blipFill>
        <p:spPr bwMode="auto">
          <a:xfrm>
            <a:off x="73025" y="714375"/>
            <a:ext cx="8785225" cy="4743450"/>
          </a:xfrm>
          <a:prstGeom prst="rect">
            <a:avLst/>
          </a:prstGeom>
          <a:noFill/>
          <a:ln w="9525">
            <a:solidFill>
              <a:schemeClr val="tx1">
                <a:lumMod val="50000"/>
                <a:lumOff val="50000"/>
              </a:schemeClr>
            </a:solidFill>
            <a:miter lim="800000"/>
            <a:headEnd/>
            <a:tailEnd/>
          </a:ln>
          <a:effectLst/>
        </p:spPr>
      </p:pic>
      <p:sp>
        <p:nvSpPr>
          <p:cNvPr id="8" name="圆角矩形标注 7"/>
          <p:cNvSpPr>
            <a:spLocks noChangeArrowheads="1"/>
          </p:cNvSpPr>
          <p:nvPr/>
        </p:nvSpPr>
        <p:spPr bwMode="auto">
          <a:xfrm>
            <a:off x="2786063" y="1428750"/>
            <a:ext cx="5143500" cy="3143250"/>
          </a:xfrm>
          <a:prstGeom prst="wedgeRoundRectCallout">
            <a:avLst>
              <a:gd name="adj1" fmla="val -65134"/>
              <a:gd name="adj2" fmla="val -47486"/>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按主题浏览：</a:t>
            </a:r>
            <a:endParaRPr lang="en-US" altLang="zh-CN">
              <a:latin typeface="Calibri" pitchFamily="34" charset="0"/>
            </a:endParaRPr>
          </a:p>
          <a:p>
            <a:r>
              <a:rPr lang="en-US" altLang="zh-CN" sz="1600">
                <a:latin typeface="Calibri" pitchFamily="34" charset="0"/>
              </a:rPr>
              <a:t>Design and Manufacturing </a:t>
            </a:r>
            <a:r>
              <a:rPr lang="zh-CN" altLang="en-US" sz="1600">
                <a:latin typeface="Calibri" pitchFamily="34" charset="0"/>
              </a:rPr>
              <a:t>设计与制造</a:t>
            </a:r>
            <a:endParaRPr lang="en-US" altLang="zh-CN" sz="1600">
              <a:latin typeface="Calibri" pitchFamily="34" charset="0"/>
            </a:endParaRPr>
          </a:p>
          <a:p>
            <a:r>
              <a:rPr lang="en-US" altLang="zh-CN" sz="1600">
                <a:latin typeface="Calibri" pitchFamily="34" charset="0"/>
              </a:rPr>
              <a:t>Emerging Technologies </a:t>
            </a:r>
            <a:r>
              <a:rPr lang="zh-CN" altLang="en-US" sz="1600">
                <a:latin typeface="Calibri" pitchFamily="34" charset="0"/>
              </a:rPr>
              <a:t>新兴技术</a:t>
            </a:r>
            <a:endParaRPr lang="en-US" altLang="zh-CN" sz="1600">
              <a:latin typeface="Calibri" pitchFamily="34" charset="0"/>
            </a:endParaRPr>
          </a:p>
          <a:p>
            <a:r>
              <a:rPr lang="en-US" altLang="zh-CN" sz="1600">
                <a:latin typeface="Calibri" pitchFamily="34" charset="0"/>
              </a:rPr>
              <a:t>Engineering Management </a:t>
            </a:r>
            <a:r>
              <a:rPr lang="zh-CN" altLang="en-US" sz="1600">
                <a:latin typeface="Calibri" pitchFamily="34" charset="0"/>
              </a:rPr>
              <a:t>工程技术管理</a:t>
            </a:r>
          </a:p>
          <a:p>
            <a:r>
              <a:rPr lang="en-US" altLang="zh-CN" sz="1600">
                <a:latin typeface="Calibri" pitchFamily="34" charset="0"/>
              </a:rPr>
              <a:t>Pressure vessel and pipeline </a:t>
            </a:r>
            <a:r>
              <a:rPr lang="zh-CN" altLang="en-US" sz="1600">
                <a:latin typeface="Calibri" pitchFamily="34" charset="0"/>
              </a:rPr>
              <a:t>压力容器和管线</a:t>
            </a:r>
          </a:p>
          <a:p>
            <a:r>
              <a:rPr lang="en-US" altLang="zh-CN" sz="1600">
                <a:latin typeface="Calibri" pitchFamily="34" charset="0"/>
              </a:rPr>
              <a:t>Gas Turbine and Power </a:t>
            </a:r>
            <a:r>
              <a:rPr lang="zh-CN" altLang="en-US" sz="1600">
                <a:latin typeface="Calibri" pitchFamily="34" charset="0"/>
              </a:rPr>
              <a:t>燃气轮机和动力</a:t>
            </a:r>
          </a:p>
          <a:p>
            <a:r>
              <a:rPr lang="en-US" altLang="zh-CN" sz="1600">
                <a:latin typeface="Calibri" pitchFamily="34" charset="0"/>
              </a:rPr>
              <a:t>Heat Transfer &amp; Electronic Packaging</a:t>
            </a:r>
            <a:r>
              <a:rPr lang="zh-CN" altLang="en-US" sz="1600">
                <a:latin typeface="Calibri" pitchFamily="34" charset="0"/>
              </a:rPr>
              <a:t>热传导和电子封装</a:t>
            </a:r>
          </a:p>
          <a:p>
            <a:r>
              <a:rPr lang="en-US" altLang="zh-CN" sz="1600">
                <a:latin typeface="Calibri" pitchFamily="34" charset="0"/>
              </a:rPr>
              <a:t>Pipeline Engineering </a:t>
            </a:r>
            <a:r>
              <a:rPr lang="zh-CN" altLang="en-US" sz="1600">
                <a:latin typeface="Calibri" pitchFamily="34" charset="0"/>
              </a:rPr>
              <a:t>管线工程</a:t>
            </a:r>
          </a:p>
          <a:p>
            <a:r>
              <a:rPr lang="en-US" altLang="zh-CN" sz="1600">
                <a:latin typeface="Calibri" pitchFamily="34" charset="0"/>
              </a:rPr>
              <a:t>Risk and Remediation </a:t>
            </a:r>
            <a:r>
              <a:rPr lang="zh-CN" altLang="en-US" sz="1600">
                <a:latin typeface="Calibri" pitchFamily="34" charset="0"/>
              </a:rPr>
              <a:t>风险和补救</a:t>
            </a:r>
          </a:p>
          <a:p>
            <a:r>
              <a:rPr lang="en-US" altLang="zh-CN" sz="1600">
                <a:latin typeface="Calibri" pitchFamily="34" charset="0"/>
              </a:rPr>
              <a:t>Tribology </a:t>
            </a:r>
            <a:r>
              <a:rPr lang="zh-CN" altLang="en-US" sz="1600">
                <a:latin typeface="Calibri" pitchFamily="34" charset="0"/>
              </a:rPr>
              <a:t>摩擦学</a:t>
            </a:r>
            <a:endParaRPr lang="en-US" altLang="zh-C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txBox="1">
            <a:spLocks/>
          </p:cNvSpPr>
          <p:nvPr/>
        </p:nvSpPr>
        <p:spPr bwMode="auto">
          <a:xfrm>
            <a:off x="1428750" y="1797050"/>
            <a:ext cx="5429250" cy="1917700"/>
          </a:xfrm>
          <a:prstGeom prst="rect">
            <a:avLst/>
          </a:prstGeom>
          <a:noFill/>
          <a:ln w="9525">
            <a:noFill/>
            <a:miter lim="800000"/>
            <a:headEnd/>
            <a:tailEnd/>
          </a:ln>
        </p:spPr>
        <p:txBody>
          <a:bodyPr/>
          <a:lstStyle/>
          <a:p>
            <a:pPr>
              <a:spcAft>
                <a:spcPts val="600"/>
              </a:spcAft>
            </a:pPr>
            <a:r>
              <a:rPr lang="zh-CN" altLang="en-US" sz="2800" dirty="0">
                <a:latin typeface="Calibri" pitchFamily="34" charset="0"/>
              </a:rPr>
              <a:t>美国机械工程师协会（</a:t>
            </a:r>
            <a:r>
              <a:rPr lang="en-US" altLang="zh-CN" sz="2800" dirty="0">
                <a:latin typeface="Calibri" pitchFamily="34" charset="0"/>
              </a:rPr>
              <a:t>American Society of Mechanical Engineers</a:t>
            </a:r>
            <a:r>
              <a:rPr lang="zh-CN" altLang="en-US" sz="2800" dirty="0">
                <a:latin typeface="Calibri" pitchFamily="34" charset="0"/>
              </a:rPr>
              <a:t>）成立于</a:t>
            </a:r>
            <a:r>
              <a:rPr lang="en-US" altLang="zh-CN" sz="2800" dirty="0">
                <a:latin typeface="Calibri" pitchFamily="34" charset="0"/>
              </a:rPr>
              <a:t>1880</a:t>
            </a:r>
            <a:r>
              <a:rPr lang="zh-CN" altLang="en-US" sz="2800" dirty="0">
                <a:latin typeface="Calibri" pitchFamily="34" charset="0"/>
              </a:rPr>
              <a:t>年。现已成为一家拥有</a:t>
            </a:r>
            <a:r>
              <a:rPr lang="zh-CN" altLang="en-US" sz="2800" dirty="0" smtClean="0">
                <a:latin typeface="Calibri" pitchFamily="34" charset="0"/>
              </a:rPr>
              <a:t>全球</a:t>
            </a:r>
            <a:r>
              <a:rPr lang="en-US" altLang="zh-CN" sz="2800" dirty="0" smtClean="0">
                <a:latin typeface="Calibri" pitchFamily="34" charset="0"/>
              </a:rPr>
              <a:t>130,000</a:t>
            </a:r>
            <a:r>
              <a:rPr lang="zh-CN" altLang="en-US" sz="2800" dirty="0">
                <a:latin typeface="Calibri" pitchFamily="34" charset="0"/>
              </a:rPr>
              <a:t>名会员的国际性非赢利</a:t>
            </a:r>
            <a:r>
              <a:rPr lang="zh-CN" altLang="en-US" sz="2800" b="1" dirty="0">
                <a:latin typeface="Calibri" pitchFamily="34" charset="0"/>
              </a:rPr>
              <a:t>教育</a:t>
            </a:r>
            <a:r>
              <a:rPr lang="zh-CN" altLang="en-US" sz="2800" dirty="0">
                <a:latin typeface="Calibri" pitchFamily="34" charset="0"/>
              </a:rPr>
              <a:t>和</a:t>
            </a:r>
            <a:r>
              <a:rPr lang="zh-CN" altLang="en-US" sz="2800" b="1" dirty="0">
                <a:latin typeface="Calibri" pitchFamily="34" charset="0"/>
              </a:rPr>
              <a:t>技术</a:t>
            </a:r>
            <a:r>
              <a:rPr lang="zh-CN" altLang="en-US" sz="2800" dirty="0">
                <a:latin typeface="Calibri" pitchFamily="34" charset="0"/>
              </a:rPr>
              <a:t>组织，也是世界上最大的技术出版机构之一。</a:t>
            </a:r>
          </a:p>
        </p:txBody>
      </p:sp>
      <p:sp>
        <p:nvSpPr>
          <p:cNvPr id="7171" name="Title 1"/>
          <p:cNvSpPr txBox="1">
            <a:spLocks/>
          </p:cNvSpPr>
          <p:nvPr/>
        </p:nvSpPr>
        <p:spPr bwMode="auto">
          <a:xfrm>
            <a:off x="671513" y="785813"/>
            <a:ext cx="7908925" cy="965200"/>
          </a:xfrm>
          <a:prstGeom prst="rect">
            <a:avLst/>
          </a:prstGeom>
          <a:noFill/>
          <a:ln w="9525">
            <a:noFill/>
            <a:miter lim="800000"/>
            <a:headEnd/>
            <a:tailEnd/>
          </a:ln>
        </p:spPr>
        <p:txBody>
          <a:bodyPr anchor="ctr"/>
          <a:lstStyle/>
          <a:p>
            <a:r>
              <a:rPr lang="en-US" altLang="zh-CN" sz="4400">
                <a:latin typeface="Calibri" pitchFamily="34" charset="0"/>
              </a:rPr>
              <a:t>ASME </a:t>
            </a:r>
            <a:r>
              <a:rPr lang="zh-CN" altLang="en-US" sz="4400">
                <a:latin typeface="Calibri" pitchFamily="34" charset="0"/>
              </a:rPr>
              <a:t>简介</a:t>
            </a:r>
            <a:endParaRPr lang="en-US" altLang="zh-CN" sz="4400">
              <a:latin typeface="Calibri" pitchFamily="34" charset="0"/>
            </a:endParaRPr>
          </a:p>
        </p:txBody>
      </p:sp>
      <p:pic>
        <p:nvPicPr>
          <p:cNvPr id="7172" name="Picture 2"/>
          <p:cNvPicPr>
            <a:picLocks noChangeAspect="1" noChangeArrowheads="1"/>
          </p:cNvPicPr>
          <p:nvPr/>
        </p:nvPicPr>
        <p:blipFill>
          <a:blip r:embed="rId2"/>
          <a:srcRect/>
          <a:stretch>
            <a:fillRect/>
          </a:stretch>
        </p:blipFill>
        <p:spPr bwMode="auto">
          <a:xfrm>
            <a:off x="7077075" y="1714500"/>
            <a:ext cx="2066925"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142875" y="690563"/>
            <a:ext cx="8764588" cy="5310187"/>
          </a:xfrm>
          <a:prstGeom prst="rect">
            <a:avLst/>
          </a:prstGeom>
          <a:noFill/>
          <a:ln w="9525">
            <a:solidFill>
              <a:schemeClr val="tx1">
                <a:lumMod val="50000"/>
                <a:lumOff val="50000"/>
              </a:schemeClr>
            </a:solidFill>
            <a:miter lim="800000"/>
            <a:headEnd/>
            <a:tailEnd/>
          </a:ln>
          <a:effectLst/>
        </p:spPr>
      </p:pic>
      <p:sp>
        <p:nvSpPr>
          <p:cNvPr id="8" name="圆角矩形标注 7"/>
          <p:cNvSpPr>
            <a:spLocks noChangeArrowheads="1"/>
          </p:cNvSpPr>
          <p:nvPr/>
        </p:nvSpPr>
        <p:spPr bwMode="auto">
          <a:xfrm>
            <a:off x="5000625" y="1357313"/>
            <a:ext cx="3929063" cy="1071562"/>
          </a:xfrm>
          <a:prstGeom prst="wedgeRoundRectCallout">
            <a:avLst>
              <a:gd name="adj1" fmla="val -78167"/>
              <a:gd name="adj2" fmla="val -49148"/>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点击作者名字，可查看他在</a:t>
            </a:r>
            <a:r>
              <a:rPr lang="en-US" altLang="zh-CN">
                <a:latin typeface="Calibri" pitchFamily="34" charset="0"/>
              </a:rPr>
              <a:t>ASME</a:t>
            </a:r>
            <a:r>
              <a:rPr lang="zh-CN" altLang="en-US">
                <a:latin typeface="Calibri" pitchFamily="34" charset="0"/>
              </a:rPr>
              <a:t>其他出版物上发表的文章</a:t>
            </a:r>
            <a:endParaRPr lang="en-US" altLang="zh-CN">
              <a:latin typeface="Calibri" pitchFamily="34" charset="0"/>
            </a:endParaRPr>
          </a:p>
        </p:txBody>
      </p:sp>
      <p:sp>
        <p:nvSpPr>
          <p:cNvPr id="5" name="圆角矩形标注 4"/>
          <p:cNvSpPr>
            <a:spLocks noChangeArrowheads="1"/>
          </p:cNvSpPr>
          <p:nvPr/>
        </p:nvSpPr>
        <p:spPr bwMode="auto">
          <a:xfrm>
            <a:off x="214313" y="4857750"/>
            <a:ext cx="3929062" cy="857250"/>
          </a:xfrm>
          <a:prstGeom prst="wedgeRoundRectCallout">
            <a:avLst>
              <a:gd name="adj1" fmla="val 71542"/>
              <a:gd name="adj2" fmla="val -95000"/>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点击章节标题，可查看该部分摘要</a:t>
            </a:r>
            <a:endParaRPr lang="en-US" altLang="zh-CN">
              <a:latin typeface="Calibri" pitchFamily="34" charset="0"/>
            </a:endParaRPr>
          </a:p>
        </p:txBody>
      </p:sp>
      <p:sp>
        <p:nvSpPr>
          <p:cNvPr id="6" name="圆角矩形标注 5"/>
          <p:cNvSpPr>
            <a:spLocks noChangeArrowheads="1"/>
          </p:cNvSpPr>
          <p:nvPr/>
        </p:nvSpPr>
        <p:spPr bwMode="auto">
          <a:xfrm>
            <a:off x="4286250" y="4857750"/>
            <a:ext cx="4500563" cy="1357313"/>
          </a:xfrm>
          <a:prstGeom prst="wedgeRoundRectCallout">
            <a:avLst>
              <a:gd name="adj1" fmla="val 44861"/>
              <a:gd name="adj2" fmla="val -126921"/>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欲查看</a:t>
            </a:r>
            <a:r>
              <a:rPr lang="en-US" altLang="zh-CN">
                <a:latin typeface="Calibri" pitchFamily="34" charset="0"/>
              </a:rPr>
              <a:t>PDF</a:t>
            </a:r>
            <a:r>
              <a:rPr lang="zh-CN" altLang="en-US">
                <a:latin typeface="Calibri" pitchFamily="34" charset="0"/>
              </a:rPr>
              <a:t>格式全文，请在此处点击图标</a:t>
            </a:r>
            <a:endParaRPr lang="en-US" altLang="zh-CN">
              <a:latin typeface="Calibri" pitchFamily="34" charset="0"/>
            </a:endParaRPr>
          </a:p>
          <a:p>
            <a:endParaRPr lang="en-US" altLang="zh-CN">
              <a:latin typeface="Calibri" pitchFamily="34" charset="0"/>
            </a:endParaRPr>
          </a:p>
          <a:p>
            <a:r>
              <a:rPr lang="en-US" altLang="zh-CN" sz="1600" b="1">
                <a:solidFill>
                  <a:srgbClr val="00B0F0"/>
                </a:solidFill>
                <a:latin typeface="微软雅黑" pitchFamily="34" charset="-122"/>
                <a:ea typeface="微软雅黑" pitchFamily="34" charset="-122"/>
              </a:rPr>
              <a:t>※ </a:t>
            </a:r>
            <a:r>
              <a:rPr lang="zh-CN" altLang="en-US" sz="1600">
                <a:latin typeface="微软雅黑" pitchFamily="34" charset="-122"/>
                <a:ea typeface="微软雅黑" pitchFamily="34" charset="-122"/>
              </a:rPr>
              <a:t>进入章节页面后没有</a:t>
            </a:r>
            <a:r>
              <a:rPr lang="en-US" altLang="zh-CN" sz="1600">
                <a:latin typeface="微软雅黑" pitchFamily="34" charset="-122"/>
                <a:ea typeface="微软雅黑" pitchFamily="34" charset="-122"/>
              </a:rPr>
              <a:t>PDF</a:t>
            </a:r>
            <a:r>
              <a:rPr lang="zh-CN" altLang="en-US" sz="1600">
                <a:latin typeface="微软雅黑" pitchFamily="34" charset="-122"/>
                <a:ea typeface="微软雅黑" pitchFamily="34" charset="-122"/>
              </a:rPr>
              <a:t>全文下载的标识</a:t>
            </a:r>
            <a:endParaRPr lang="en-US" altLang="zh-CN" sz="160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714375" y="1714500"/>
            <a:ext cx="6807200" cy="3959225"/>
          </a:xfrm>
          <a:prstGeom prst="rect">
            <a:avLst/>
          </a:prstGeom>
          <a:noFill/>
          <a:ln w="9525">
            <a:solidFill>
              <a:schemeClr val="tx1">
                <a:lumMod val="50000"/>
                <a:lumOff val="50000"/>
              </a:schemeClr>
            </a:solidFill>
            <a:miter lim="800000"/>
            <a:headEnd/>
            <a:tailEnd/>
          </a:ln>
          <a:effectLst/>
        </p:spPr>
      </p:pic>
      <p:sp>
        <p:nvSpPr>
          <p:cNvPr id="33795" name="Title 1"/>
          <p:cNvSpPr txBox="1">
            <a:spLocks/>
          </p:cNvSpPr>
          <p:nvPr/>
        </p:nvSpPr>
        <p:spPr bwMode="auto">
          <a:xfrm>
            <a:off x="671513" y="785813"/>
            <a:ext cx="8472487" cy="965200"/>
          </a:xfrm>
          <a:prstGeom prst="rect">
            <a:avLst/>
          </a:prstGeom>
          <a:noFill/>
          <a:ln w="9525">
            <a:noFill/>
            <a:miter lim="800000"/>
            <a:headEnd/>
            <a:tailEnd/>
          </a:ln>
        </p:spPr>
        <p:txBody>
          <a:bodyPr anchor="ctr"/>
          <a:lstStyle/>
          <a:p>
            <a:r>
              <a:rPr lang="en-US" altLang="zh-CN" sz="4000">
                <a:latin typeface="Calibri" pitchFamily="34" charset="0"/>
              </a:rPr>
              <a:t>B. </a:t>
            </a:r>
            <a:r>
              <a:rPr lang="zh-CN" altLang="en-US" sz="4000">
                <a:latin typeface="Calibri" pitchFamily="34" charset="0"/>
              </a:rPr>
              <a:t>会议录</a:t>
            </a:r>
            <a:endParaRPr lang="en-US" altLang="zh-CN" sz="4000">
              <a:latin typeface="Calibri" pitchFamily="34" charset="0"/>
            </a:endParaRPr>
          </a:p>
        </p:txBody>
      </p:sp>
      <p:sp>
        <p:nvSpPr>
          <p:cNvPr id="8" name="圆角矩形标注 7"/>
          <p:cNvSpPr>
            <a:spLocks noChangeArrowheads="1"/>
          </p:cNvSpPr>
          <p:nvPr/>
        </p:nvSpPr>
        <p:spPr bwMode="auto">
          <a:xfrm>
            <a:off x="714375" y="4071938"/>
            <a:ext cx="3500438" cy="1857375"/>
          </a:xfrm>
          <a:prstGeom prst="wedgeRoundRectCallout">
            <a:avLst>
              <a:gd name="adj1" fmla="val -17671"/>
              <a:gd name="adj2" fmla="val -165838"/>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点击导航栏上的</a:t>
            </a:r>
            <a:r>
              <a:rPr lang="en-US" altLang="zh-CN">
                <a:latin typeface="Calibri" pitchFamily="34" charset="0"/>
              </a:rPr>
              <a:t>Conference Proceeding</a:t>
            </a:r>
            <a:r>
              <a:rPr lang="zh-CN" altLang="en-US">
                <a:latin typeface="Calibri" pitchFamily="34" charset="0"/>
              </a:rPr>
              <a:t>，进入会议录页面。</a:t>
            </a:r>
            <a:endParaRPr lang="en-US" altLang="zh-CN">
              <a:latin typeface="Calibri" pitchFamily="34" charset="0"/>
            </a:endParaRPr>
          </a:p>
          <a:p>
            <a:endParaRPr lang="en-US" altLang="en-US">
              <a:latin typeface="Calibri" pitchFamily="34" charset="0"/>
            </a:endParaRPr>
          </a:p>
          <a:p>
            <a:r>
              <a:rPr lang="en-US" altLang="zh-CN" b="1">
                <a:solidFill>
                  <a:srgbClr val="00B0F0"/>
                </a:solidFill>
                <a:latin typeface="华文细黑" pitchFamily="2" charset="-122"/>
                <a:ea typeface="华文细黑" pitchFamily="2" charset="-122"/>
              </a:rPr>
              <a:t>※</a:t>
            </a:r>
            <a:r>
              <a:rPr lang="en-US" altLang="zh-CN">
                <a:latin typeface="华文细黑" pitchFamily="2" charset="-122"/>
                <a:ea typeface="华文细黑" pitchFamily="2" charset="-122"/>
              </a:rPr>
              <a:t> </a:t>
            </a:r>
            <a:r>
              <a:rPr lang="zh-CN" altLang="en-US">
                <a:latin typeface="华文细黑" pitchFamily="2" charset="-122"/>
                <a:ea typeface="华文细黑" pitchFamily="2" charset="-122"/>
              </a:rPr>
              <a:t>这些会议都是</a:t>
            </a:r>
            <a:r>
              <a:rPr lang="en-US" altLang="zh-CN">
                <a:latin typeface="华文细黑" pitchFamily="2" charset="-122"/>
                <a:ea typeface="华文细黑" pitchFamily="2" charset="-122"/>
              </a:rPr>
              <a:t>ASME</a:t>
            </a:r>
            <a:r>
              <a:rPr lang="zh-CN" altLang="en-US">
                <a:latin typeface="华文细黑" pitchFamily="2" charset="-122"/>
                <a:ea typeface="华文细黑" pitchFamily="2" charset="-122"/>
              </a:rPr>
              <a:t>主办或参与合办的</a:t>
            </a:r>
            <a:endParaRPr lang="en-US" altLang="en-US">
              <a:latin typeface="华文细黑" pitchFamily="2" charset="-122"/>
              <a:ea typeface="华文细黑" pitchFamily="2" charset="-122"/>
            </a:endParaRPr>
          </a:p>
        </p:txBody>
      </p:sp>
      <p:sp>
        <p:nvSpPr>
          <p:cNvPr id="6" name="Rectangle 7"/>
          <p:cNvSpPr>
            <a:spLocks noChangeArrowheads="1"/>
          </p:cNvSpPr>
          <p:nvPr/>
        </p:nvSpPr>
        <p:spPr bwMode="auto">
          <a:xfrm>
            <a:off x="2143125" y="1928813"/>
            <a:ext cx="2286000" cy="28575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5" name="圆角矩形标注 4"/>
          <p:cNvSpPr>
            <a:spLocks noChangeArrowheads="1"/>
          </p:cNvSpPr>
          <p:nvPr/>
        </p:nvSpPr>
        <p:spPr bwMode="auto">
          <a:xfrm>
            <a:off x="5643563" y="3714750"/>
            <a:ext cx="2786062" cy="500063"/>
          </a:xfrm>
          <a:prstGeom prst="wedgeRoundRectCallout">
            <a:avLst>
              <a:gd name="adj1" fmla="val -90097"/>
              <a:gd name="adj2" fmla="val -36264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按会议总名次或年份浏览</a:t>
            </a:r>
            <a:endParaRPr lang="en-US"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285750" y="785813"/>
            <a:ext cx="4643438" cy="2214562"/>
          </a:xfrm>
          <a:prstGeom prst="rect">
            <a:avLst/>
          </a:prstGeom>
          <a:noFill/>
          <a:ln w="9525">
            <a:solidFill>
              <a:schemeClr val="tx1">
                <a:lumMod val="50000"/>
                <a:lumOff val="50000"/>
              </a:schemeClr>
            </a:solidFill>
            <a:miter lim="800000"/>
            <a:headEnd/>
            <a:tailEnd/>
          </a:ln>
          <a:effectLst/>
        </p:spPr>
      </p:pic>
      <p:sp>
        <p:nvSpPr>
          <p:cNvPr id="8" name="圆角矩形标注 7"/>
          <p:cNvSpPr>
            <a:spLocks noChangeArrowheads="1"/>
          </p:cNvSpPr>
          <p:nvPr/>
        </p:nvSpPr>
        <p:spPr bwMode="auto">
          <a:xfrm>
            <a:off x="4929188" y="714375"/>
            <a:ext cx="4071937" cy="1000125"/>
          </a:xfrm>
          <a:prstGeom prst="wedgeRoundRectCallout">
            <a:avLst>
              <a:gd name="adj1" fmla="val -69352"/>
              <a:gd name="adj2" fmla="val -1153"/>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一共有</a:t>
            </a:r>
            <a:r>
              <a:rPr lang="en-US" altLang="zh-CN">
                <a:latin typeface="Calibri" pitchFamily="34" charset="0"/>
              </a:rPr>
              <a:t>47</a:t>
            </a:r>
            <a:r>
              <a:rPr lang="zh-CN" altLang="en-US">
                <a:latin typeface="Calibri" pitchFamily="34" charset="0"/>
              </a:rPr>
              <a:t>种会议，按首字母顺序排列</a:t>
            </a:r>
            <a:endParaRPr lang="en-US" altLang="zh-CN">
              <a:latin typeface="Calibri" pitchFamily="34" charset="0"/>
            </a:endParaRPr>
          </a:p>
        </p:txBody>
      </p:sp>
      <p:pic>
        <p:nvPicPr>
          <p:cNvPr id="5123" name="Picture 3"/>
          <p:cNvPicPr>
            <a:picLocks noChangeAspect="1" noChangeArrowheads="1"/>
          </p:cNvPicPr>
          <p:nvPr/>
        </p:nvPicPr>
        <p:blipFill>
          <a:blip r:embed="rId4"/>
          <a:srcRect/>
          <a:stretch>
            <a:fillRect/>
          </a:stretch>
        </p:blipFill>
        <p:spPr bwMode="auto">
          <a:xfrm>
            <a:off x="285750" y="3214688"/>
            <a:ext cx="7129463" cy="2597150"/>
          </a:xfrm>
          <a:prstGeom prst="rect">
            <a:avLst/>
          </a:prstGeom>
          <a:noFill/>
          <a:ln w="9525">
            <a:solidFill>
              <a:schemeClr val="tx1">
                <a:lumMod val="50000"/>
                <a:lumOff val="50000"/>
              </a:schemeClr>
            </a:solidFill>
            <a:miter lim="800000"/>
            <a:headEnd/>
            <a:tailEnd/>
          </a:ln>
          <a:effectLst/>
        </p:spPr>
      </p:pic>
      <p:grpSp>
        <p:nvGrpSpPr>
          <p:cNvPr id="2" name="组合 9"/>
          <p:cNvGrpSpPr>
            <a:grpSpLocks/>
          </p:cNvGrpSpPr>
          <p:nvPr/>
        </p:nvGrpSpPr>
        <p:grpSpPr bwMode="auto">
          <a:xfrm>
            <a:off x="5214938" y="4786313"/>
            <a:ext cx="3786187" cy="1071562"/>
            <a:chOff x="5214910" y="4786322"/>
            <a:chExt cx="3929090" cy="1071570"/>
          </a:xfrm>
        </p:grpSpPr>
        <p:sp>
          <p:nvSpPr>
            <p:cNvPr id="34822" name="圆角矩形标注 8"/>
            <p:cNvSpPr>
              <a:spLocks noChangeArrowheads="1"/>
            </p:cNvSpPr>
            <p:nvPr/>
          </p:nvSpPr>
          <p:spPr bwMode="auto">
            <a:xfrm>
              <a:off x="5214910" y="4786322"/>
              <a:ext cx="3929090" cy="1071570"/>
            </a:xfrm>
            <a:prstGeom prst="wedgeRoundRectCallout">
              <a:avLst>
                <a:gd name="adj1" fmla="val -168648"/>
                <a:gd name="adj2" fmla="val -179389"/>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点开      ，可以看到该种会议的年份和每年的会议主题</a:t>
              </a:r>
              <a:endParaRPr lang="en-US" altLang="zh-CN">
                <a:latin typeface="Calibri" pitchFamily="34" charset="0"/>
              </a:endParaRPr>
            </a:p>
          </p:txBody>
        </p:sp>
        <p:pic>
          <p:nvPicPr>
            <p:cNvPr id="34823" name="Picture 4"/>
            <p:cNvPicPr>
              <a:picLocks noChangeAspect="1" noChangeArrowheads="1"/>
            </p:cNvPicPr>
            <p:nvPr/>
          </p:nvPicPr>
          <p:blipFill>
            <a:blip r:embed="rId5"/>
            <a:srcRect/>
            <a:stretch>
              <a:fillRect/>
            </a:stretch>
          </p:blipFill>
          <p:spPr bwMode="auto">
            <a:xfrm>
              <a:off x="5881698" y="5072074"/>
              <a:ext cx="190500" cy="18097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285750" y="857250"/>
            <a:ext cx="7286625" cy="2643188"/>
          </a:xfrm>
          <a:prstGeom prst="rect">
            <a:avLst/>
          </a:prstGeom>
          <a:noFill/>
          <a:ln w="9525">
            <a:solidFill>
              <a:schemeClr val="tx1">
                <a:lumMod val="50000"/>
                <a:lumOff val="50000"/>
              </a:schemeClr>
            </a:solidFill>
            <a:miter lim="800000"/>
            <a:headEnd/>
            <a:tailEnd/>
          </a:ln>
          <a:effectLst/>
        </p:spPr>
      </p:pic>
      <p:sp>
        <p:nvSpPr>
          <p:cNvPr id="8" name="圆角矩形标注 7"/>
          <p:cNvSpPr>
            <a:spLocks noChangeArrowheads="1"/>
          </p:cNvSpPr>
          <p:nvPr/>
        </p:nvSpPr>
        <p:spPr bwMode="auto">
          <a:xfrm>
            <a:off x="5214938" y="1285875"/>
            <a:ext cx="3929062" cy="1500188"/>
          </a:xfrm>
          <a:prstGeom prst="wedgeRoundRectCallout">
            <a:avLst>
              <a:gd name="adj1" fmla="val -128519"/>
              <a:gd name="adj2" fmla="val -3763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点开某一年的会议，可看见当年会议录的卷数</a:t>
            </a:r>
            <a:endParaRPr lang="en-US" altLang="zh-CN">
              <a:latin typeface="Calibri" pitchFamily="34" charset="0"/>
            </a:endParaRPr>
          </a:p>
          <a:p>
            <a:endParaRPr lang="en-US" altLang="zh-CN">
              <a:latin typeface="Calibri" pitchFamily="34" charset="0"/>
            </a:endParaRPr>
          </a:p>
          <a:p>
            <a:r>
              <a:rPr lang="en-US" altLang="zh-CN" b="1">
                <a:solidFill>
                  <a:srgbClr val="00B0F0"/>
                </a:solidFill>
                <a:latin typeface="华文细黑" pitchFamily="2" charset="-122"/>
                <a:ea typeface="华文细黑" pitchFamily="2" charset="-122"/>
              </a:rPr>
              <a:t>※</a:t>
            </a:r>
            <a:r>
              <a:rPr lang="en-US" altLang="zh-CN">
                <a:latin typeface="华文细黑" pitchFamily="2" charset="-122"/>
                <a:ea typeface="华文细黑" pitchFamily="2" charset="-122"/>
              </a:rPr>
              <a:t> </a:t>
            </a:r>
            <a:r>
              <a:rPr lang="zh-CN" altLang="en-US">
                <a:latin typeface="华文细黑" pitchFamily="2" charset="-122"/>
                <a:ea typeface="华文细黑" pitchFamily="2" charset="-122"/>
              </a:rPr>
              <a:t>有些会议录一年仅一卷</a:t>
            </a:r>
            <a:endParaRPr lang="en-US" altLang="zh-CN">
              <a:latin typeface="华文细黑" pitchFamily="2" charset="-122"/>
              <a:ea typeface="华文细黑" pitchFamily="2" charset="-122"/>
            </a:endParaRPr>
          </a:p>
        </p:txBody>
      </p:sp>
      <p:pic>
        <p:nvPicPr>
          <p:cNvPr id="6147" name="Picture 3"/>
          <p:cNvPicPr>
            <a:picLocks noChangeAspect="1" noChangeArrowheads="1"/>
          </p:cNvPicPr>
          <p:nvPr/>
        </p:nvPicPr>
        <p:blipFill>
          <a:blip r:embed="rId4"/>
          <a:srcRect/>
          <a:stretch>
            <a:fillRect/>
          </a:stretch>
        </p:blipFill>
        <p:spPr bwMode="auto">
          <a:xfrm>
            <a:off x="285750" y="3571875"/>
            <a:ext cx="7286625" cy="2857500"/>
          </a:xfrm>
          <a:prstGeom prst="rect">
            <a:avLst/>
          </a:prstGeom>
          <a:noFill/>
          <a:ln w="9525">
            <a:solidFill>
              <a:schemeClr val="tx1">
                <a:lumMod val="50000"/>
                <a:lumOff val="50000"/>
              </a:schemeClr>
            </a:solidFill>
            <a:miter lim="800000"/>
            <a:headEnd/>
            <a:tailEnd/>
          </a:ln>
          <a:effectLst/>
        </p:spPr>
      </p:pic>
      <p:sp>
        <p:nvSpPr>
          <p:cNvPr id="10" name="圆角矩形标注 9"/>
          <p:cNvSpPr>
            <a:spLocks noChangeArrowheads="1"/>
          </p:cNvSpPr>
          <p:nvPr/>
        </p:nvSpPr>
        <p:spPr bwMode="auto">
          <a:xfrm>
            <a:off x="5214938" y="4214813"/>
            <a:ext cx="3929062" cy="1500187"/>
          </a:xfrm>
          <a:prstGeom prst="wedgeRoundRectCallout">
            <a:avLst>
              <a:gd name="adj1" fmla="val -145884"/>
              <a:gd name="adj2" fmla="val -68565"/>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点开某一卷，左栏可以看见该卷有三个主题板块，每个板块下由不同与会者撰写的文章</a:t>
            </a:r>
            <a:endParaRPr lang="en-US" altLang="zh-C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249238" y="714375"/>
            <a:ext cx="8680450" cy="5364163"/>
          </a:xfrm>
          <a:prstGeom prst="rect">
            <a:avLst/>
          </a:prstGeom>
          <a:noFill/>
          <a:ln w="9525">
            <a:solidFill>
              <a:schemeClr val="tx1">
                <a:lumMod val="50000"/>
                <a:lumOff val="50000"/>
              </a:schemeClr>
            </a:solidFill>
            <a:miter lim="800000"/>
            <a:headEnd/>
            <a:tailEnd/>
          </a:ln>
          <a:effectLst/>
        </p:spPr>
      </p:pic>
      <p:sp>
        <p:nvSpPr>
          <p:cNvPr id="7" name="圆角矩形标注 6"/>
          <p:cNvSpPr>
            <a:spLocks noChangeArrowheads="1"/>
          </p:cNvSpPr>
          <p:nvPr/>
        </p:nvSpPr>
        <p:spPr bwMode="auto">
          <a:xfrm>
            <a:off x="5000625" y="5072063"/>
            <a:ext cx="3929063" cy="1000125"/>
          </a:xfrm>
          <a:prstGeom prst="wedgeRoundRectCallout">
            <a:avLst>
              <a:gd name="adj1" fmla="val -29523"/>
              <a:gd name="adj2" fmla="val -12269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会议录文章和期刊文章页面结构相似，不同的是没有参考文献和插图</a:t>
            </a:r>
            <a:endParaRPr lang="en-US" altLang="zh-C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357188" y="785813"/>
            <a:ext cx="8572500" cy="5057775"/>
          </a:xfrm>
          <a:prstGeom prst="rect">
            <a:avLst/>
          </a:prstGeom>
          <a:noFill/>
          <a:ln w="9525">
            <a:solidFill>
              <a:schemeClr val="tx1">
                <a:lumMod val="50000"/>
                <a:lumOff val="50000"/>
              </a:schemeClr>
            </a:solidFill>
            <a:miter lim="800000"/>
            <a:headEnd/>
            <a:tailEnd/>
          </a:ln>
          <a:effectLst/>
        </p:spPr>
      </p:pic>
      <p:sp>
        <p:nvSpPr>
          <p:cNvPr id="7" name="圆角矩形标注 6"/>
          <p:cNvSpPr>
            <a:spLocks noChangeArrowheads="1"/>
          </p:cNvSpPr>
          <p:nvPr/>
        </p:nvSpPr>
        <p:spPr bwMode="auto">
          <a:xfrm>
            <a:off x="4429125" y="4071938"/>
            <a:ext cx="4500563" cy="642937"/>
          </a:xfrm>
          <a:prstGeom prst="wedgeRoundRectCallout">
            <a:avLst>
              <a:gd name="adj1" fmla="val -107639"/>
              <a:gd name="adj2" fmla="val -54420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按年份浏览时，每种会议的卷数分开排列</a:t>
            </a:r>
            <a:endParaRPr lang="en-US" altLang="zh-C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a:srcRect/>
          <a:stretch>
            <a:fillRect/>
          </a:stretch>
        </p:blipFill>
        <p:spPr bwMode="auto">
          <a:xfrm>
            <a:off x="285750" y="3786188"/>
            <a:ext cx="8643938" cy="2154237"/>
          </a:xfrm>
          <a:prstGeom prst="rect">
            <a:avLst/>
          </a:prstGeom>
          <a:noFill/>
          <a:ln w="9525">
            <a:solidFill>
              <a:schemeClr val="tx1">
                <a:lumMod val="50000"/>
                <a:lumOff val="50000"/>
              </a:schemeClr>
            </a:solidFill>
            <a:miter lim="800000"/>
            <a:headEnd/>
            <a:tailEnd/>
          </a:ln>
          <a:effectLst/>
        </p:spPr>
      </p:pic>
      <p:sp>
        <p:nvSpPr>
          <p:cNvPr id="38915" name="Title 1"/>
          <p:cNvSpPr txBox="1">
            <a:spLocks/>
          </p:cNvSpPr>
          <p:nvPr/>
        </p:nvSpPr>
        <p:spPr bwMode="auto">
          <a:xfrm>
            <a:off x="671513" y="785813"/>
            <a:ext cx="7908925" cy="965200"/>
          </a:xfrm>
          <a:prstGeom prst="rect">
            <a:avLst/>
          </a:prstGeom>
          <a:noFill/>
          <a:ln w="9525">
            <a:noFill/>
            <a:miter lim="800000"/>
            <a:headEnd/>
            <a:tailEnd/>
          </a:ln>
        </p:spPr>
        <p:txBody>
          <a:bodyPr anchor="ctr"/>
          <a:lstStyle/>
          <a:p>
            <a:r>
              <a:rPr lang="zh-CN" altLang="en-US" sz="4400">
                <a:latin typeface="Calibri" pitchFamily="34" charset="0"/>
              </a:rPr>
              <a:t>新功能</a:t>
            </a:r>
            <a:endParaRPr lang="en-US" altLang="zh-CN" sz="4400">
              <a:latin typeface="Calibri" pitchFamily="34" charset="0"/>
            </a:endParaRPr>
          </a:p>
        </p:txBody>
      </p:sp>
      <p:pic>
        <p:nvPicPr>
          <p:cNvPr id="14338" name="Picture 2"/>
          <p:cNvPicPr>
            <a:picLocks noChangeAspect="1" noChangeArrowheads="1"/>
          </p:cNvPicPr>
          <p:nvPr/>
        </p:nvPicPr>
        <p:blipFill>
          <a:blip r:embed="rId4"/>
          <a:srcRect/>
          <a:stretch>
            <a:fillRect/>
          </a:stretch>
        </p:blipFill>
        <p:spPr bwMode="auto">
          <a:xfrm>
            <a:off x="285750" y="2786063"/>
            <a:ext cx="8588375" cy="404812"/>
          </a:xfrm>
          <a:prstGeom prst="rect">
            <a:avLst/>
          </a:prstGeom>
          <a:noFill/>
          <a:ln w="9525">
            <a:noFill/>
            <a:miter lim="800000"/>
            <a:headEnd/>
            <a:tailEnd/>
          </a:ln>
        </p:spPr>
      </p:pic>
      <p:sp>
        <p:nvSpPr>
          <p:cNvPr id="38917" name="Title 1"/>
          <p:cNvSpPr txBox="1">
            <a:spLocks/>
          </p:cNvSpPr>
          <p:nvPr/>
        </p:nvSpPr>
        <p:spPr bwMode="auto">
          <a:xfrm>
            <a:off x="642938" y="1785938"/>
            <a:ext cx="7908925" cy="965200"/>
          </a:xfrm>
          <a:prstGeom prst="rect">
            <a:avLst/>
          </a:prstGeom>
          <a:noFill/>
          <a:ln w="9525">
            <a:noFill/>
            <a:miter lim="800000"/>
            <a:headEnd/>
            <a:tailEnd/>
          </a:ln>
        </p:spPr>
        <p:txBody>
          <a:bodyPr anchor="ctr"/>
          <a:lstStyle/>
          <a:p>
            <a:r>
              <a:rPr lang="en-US" altLang="zh-CN" sz="3600" b="1">
                <a:latin typeface="Calibri" pitchFamily="34" charset="0"/>
              </a:rPr>
              <a:t>A. Topic Collection </a:t>
            </a:r>
            <a:r>
              <a:rPr lang="zh-CN" altLang="en-US" sz="3600" b="1">
                <a:latin typeface="Calibri" pitchFamily="34" charset="0"/>
              </a:rPr>
              <a:t>主题检索</a:t>
            </a:r>
            <a:endParaRPr lang="en-US" altLang="zh-CN" sz="3600" b="1">
              <a:latin typeface="Calibri" pitchFamily="34" charset="0"/>
            </a:endParaRPr>
          </a:p>
        </p:txBody>
      </p:sp>
      <p:sp>
        <p:nvSpPr>
          <p:cNvPr id="7" name="圆角矩形标注 6"/>
          <p:cNvSpPr>
            <a:spLocks noChangeArrowheads="1"/>
          </p:cNvSpPr>
          <p:nvPr/>
        </p:nvSpPr>
        <p:spPr bwMode="auto">
          <a:xfrm>
            <a:off x="4429125" y="3286125"/>
            <a:ext cx="3643313" cy="857250"/>
          </a:xfrm>
          <a:prstGeom prst="wedgeRoundRectCallout">
            <a:avLst>
              <a:gd name="adj1" fmla="val -22241"/>
              <a:gd name="adj2" fmla="val -74301"/>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点击导航栏上的</a:t>
            </a:r>
            <a:r>
              <a:rPr lang="en-US" altLang="zh-CN">
                <a:latin typeface="Calibri" pitchFamily="34" charset="0"/>
              </a:rPr>
              <a:t>Topic Collection</a:t>
            </a:r>
            <a:r>
              <a:rPr lang="zh-CN" altLang="en-US">
                <a:latin typeface="Calibri" pitchFamily="34" charset="0"/>
              </a:rPr>
              <a:t>，迅速找到您感兴趣的领域和主题</a:t>
            </a:r>
            <a:endParaRPr lang="en-US" altLang="zh-CN">
              <a:latin typeface="Calibri" pitchFamily="34" charset="0"/>
            </a:endParaRPr>
          </a:p>
        </p:txBody>
      </p:sp>
      <p:sp>
        <p:nvSpPr>
          <p:cNvPr id="10" name="圆角矩形标注 9"/>
          <p:cNvSpPr>
            <a:spLocks noChangeArrowheads="1"/>
          </p:cNvSpPr>
          <p:nvPr/>
        </p:nvSpPr>
        <p:spPr bwMode="auto">
          <a:xfrm>
            <a:off x="4429125" y="5072063"/>
            <a:ext cx="3929063" cy="857250"/>
          </a:xfrm>
          <a:prstGeom prst="wedgeRoundRectCallout">
            <a:avLst>
              <a:gd name="adj1" fmla="val -79208"/>
              <a:gd name="adj2" fmla="val -118880"/>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在同一个主题下，分别浏览期刊、电子书和会议录中的文章</a:t>
            </a:r>
            <a:endParaRPr lang="en-US" altLang="zh-CN">
              <a:latin typeface="Calibri" pitchFamily="34" charset="0"/>
            </a:endParaRPr>
          </a:p>
        </p:txBody>
      </p:sp>
      <p:sp>
        <p:nvSpPr>
          <p:cNvPr id="38920" name="TextBox 7"/>
          <p:cNvSpPr txBox="1">
            <a:spLocks noChangeArrowheads="1"/>
          </p:cNvSpPr>
          <p:nvPr/>
        </p:nvSpPr>
        <p:spPr bwMode="auto">
          <a:xfrm>
            <a:off x="2643188" y="1000125"/>
            <a:ext cx="928687" cy="369888"/>
          </a:xfrm>
          <a:prstGeom prst="rect">
            <a:avLst/>
          </a:prstGeom>
          <a:solidFill>
            <a:srgbClr val="00B0F0"/>
          </a:solidFill>
          <a:ln w="9525">
            <a:noFill/>
            <a:miter lim="800000"/>
            <a:headEnd/>
            <a:tailEnd/>
          </a:ln>
        </p:spPr>
        <p:txBody>
          <a:bodyPr>
            <a:spAutoFit/>
          </a:bodyPr>
          <a:lstStyle/>
          <a:p>
            <a:pPr algn="ctr"/>
            <a:r>
              <a:rPr lang="en-US" altLang="zh-CN" b="1" i="1">
                <a:solidFill>
                  <a:schemeClr val="bg1"/>
                </a:solidFill>
              </a:rPr>
              <a:t>NEW</a:t>
            </a:r>
            <a:endParaRPr lang="zh-CN" altLang="en-US" b="1" i="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left)">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339"/>
                                        </p:tgtEl>
                                        <p:attrNameLst>
                                          <p:attrName>style.visibility</p:attrName>
                                        </p:attrNameLst>
                                      </p:cBhvr>
                                      <p:to>
                                        <p:strVal val="visible"/>
                                      </p:to>
                                    </p:set>
                                    <p:animEffect transition="in" filter="wipe(left)">
                                      <p:cBhvr>
                                        <p:cTn id="17" dur="500"/>
                                        <p:tgtEl>
                                          <p:spTgt spid="1433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3"/>
          <p:cNvSpPr>
            <a:spLocks noChangeArrowheads="1"/>
          </p:cNvSpPr>
          <p:nvPr/>
        </p:nvSpPr>
        <p:spPr bwMode="auto">
          <a:xfrm>
            <a:off x="5786438" y="1531938"/>
            <a:ext cx="3714750" cy="3540125"/>
          </a:xfrm>
          <a:prstGeom prst="rect">
            <a:avLst/>
          </a:prstGeom>
          <a:noFill/>
          <a:ln w="9525">
            <a:noFill/>
            <a:miter lim="800000"/>
            <a:headEnd/>
            <a:tailEnd/>
          </a:ln>
        </p:spPr>
        <p:txBody>
          <a:bodyPr>
            <a:spAutoFit/>
          </a:bodyPr>
          <a:lstStyle/>
          <a:p>
            <a:r>
              <a:rPr lang="en-US" altLang="zh-CN" sz="1600">
                <a:latin typeface="微软雅黑" pitchFamily="34" charset="-122"/>
                <a:ea typeface="微软雅黑" pitchFamily="34" charset="-122"/>
              </a:rPr>
              <a:t>Aerospace Industry  </a:t>
            </a:r>
            <a:r>
              <a:rPr lang="zh-CN" altLang="en-US" sz="1600">
                <a:latin typeface="微软雅黑" pitchFamily="34" charset="-122"/>
                <a:ea typeface="微软雅黑" pitchFamily="34" charset="-122"/>
              </a:rPr>
              <a:t>航空航天</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Applied Mechanics  </a:t>
            </a:r>
            <a:r>
              <a:rPr lang="zh-CN" altLang="en-US" sz="1600">
                <a:latin typeface="微软雅黑" pitchFamily="34" charset="-122"/>
                <a:ea typeface="微软雅黑" pitchFamily="34" charset="-122"/>
              </a:rPr>
              <a:t>应用力学</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Automotive Systems  </a:t>
            </a:r>
            <a:r>
              <a:rPr lang="zh-CN" altLang="en-US" sz="1600">
                <a:latin typeface="微软雅黑" pitchFamily="34" charset="-122"/>
                <a:ea typeface="微软雅黑" pitchFamily="34" charset="-122"/>
              </a:rPr>
              <a:t>汽车系统</a:t>
            </a:r>
            <a:endParaRPr lang="en-US" altLang="zh-CN" sz="1600">
              <a:latin typeface="微软雅黑" pitchFamily="34" charset="-122"/>
              <a:ea typeface="微软雅黑" pitchFamily="34" charset="-122"/>
            </a:endParaRPr>
          </a:p>
          <a:p>
            <a:r>
              <a:rPr lang="en-US" altLang="zh-CN" sz="1600">
                <a:latin typeface="微软雅黑" pitchFamily="34" charset="-122"/>
                <a:ea typeface="微软雅黑" pitchFamily="34" charset="-122"/>
              </a:rPr>
              <a:t>Fluids Engineering  </a:t>
            </a:r>
            <a:r>
              <a:rPr lang="zh-CN" altLang="en-US" sz="1600">
                <a:latin typeface="微软雅黑" pitchFamily="34" charset="-122"/>
                <a:ea typeface="微软雅黑" pitchFamily="34" charset="-122"/>
              </a:rPr>
              <a:t>流体工程</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Heat Transfer  </a:t>
            </a:r>
            <a:r>
              <a:rPr lang="zh-CN" altLang="en-US" sz="1600">
                <a:latin typeface="微软雅黑" pitchFamily="34" charset="-122"/>
                <a:ea typeface="微软雅黑" pitchFamily="34" charset="-122"/>
              </a:rPr>
              <a:t>热传导</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Careers  </a:t>
            </a:r>
            <a:r>
              <a:rPr lang="zh-CN" altLang="en-US" sz="1600">
                <a:latin typeface="微软雅黑" pitchFamily="34" charset="-122"/>
                <a:ea typeface="微软雅黑" pitchFamily="34" charset="-122"/>
              </a:rPr>
              <a:t>职业规划</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Defense Industry  </a:t>
            </a:r>
            <a:r>
              <a:rPr lang="zh-CN" altLang="en-US" sz="1600">
                <a:latin typeface="微软雅黑" pitchFamily="34" charset="-122"/>
                <a:ea typeface="微软雅黑" pitchFamily="34" charset="-122"/>
              </a:rPr>
              <a:t>国防</a:t>
            </a:r>
            <a:endParaRPr lang="en-US" altLang="zh-CN" sz="1600">
              <a:latin typeface="微软雅黑" pitchFamily="34" charset="-122"/>
              <a:ea typeface="微软雅黑" pitchFamily="34" charset="-122"/>
            </a:endParaRPr>
          </a:p>
          <a:p>
            <a:r>
              <a:rPr lang="en-US" altLang="zh-CN" sz="1600">
                <a:latin typeface="微软雅黑" pitchFamily="34" charset="-122"/>
                <a:ea typeface="微软雅黑" pitchFamily="34" charset="-122"/>
              </a:rPr>
              <a:t>Nuclear Engineering  </a:t>
            </a:r>
            <a:r>
              <a:rPr lang="zh-CN" altLang="en-US" sz="1600">
                <a:latin typeface="微软雅黑" pitchFamily="34" charset="-122"/>
                <a:ea typeface="微软雅黑" pitchFamily="34" charset="-122"/>
              </a:rPr>
              <a:t>核工程</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Numerical Analysis  </a:t>
            </a:r>
            <a:r>
              <a:rPr lang="zh-CN" altLang="en-US" sz="1600">
                <a:latin typeface="微软雅黑" pitchFamily="34" charset="-122"/>
                <a:ea typeface="微软雅黑" pitchFamily="34" charset="-122"/>
              </a:rPr>
              <a:t>数值分析</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Design Engineering  </a:t>
            </a:r>
            <a:r>
              <a:rPr lang="zh-CN" altLang="en-US" sz="1600">
                <a:latin typeface="微软雅黑" pitchFamily="34" charset="-122"/>
                <a:ea typeface="微软雅黑" pitchFamily="34" charset="-122"/>
              </a:rPr>
              <a:t>工程设计</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Energy  </a:t>
            </a:r>
            <a:r>
              <a:rPr lang="zh-CN" altLang="en-US" sz="1600">
                <a:latin typeface="微软雅黑" pitchFamily="34" charset="-122"/>
                <a:ea typeface="微软雅黑" pitchFamily="34" charset="-122"/>
              </a:rPr>
              <a:t>能源</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Nanotechnology  </a:t>
            </a:r>
            <a:r>
              <a:rPr lang="zh-CN" altLang="en-US" sz="1600">
                <a:latin typeface="微软雅黑" pitchFamily="34" charset="-122"/>
                <a:ea typeface="微软雅黑" pitchFamily="34" charset="-122"/>
              </a:rPr>
              <a:t>纳米技术</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Transportation  </a:t>
            </a:r>
            <a:r>
              <a:rPr lang="zh-CN" altLang="en-US" sz="1600">
                <a:latin typeface="微软雅黑" pitchFamily="34" charset="-122"/>
                <a:ea typeface="微软雅黑" pitchFamily="34" charset="-122"/>
              </a:rPr>
              <a:t>交通</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Tribology  </a:t>
            </a:r>
            <a:r>
              <a:rPr lang="zh-CN" altLang="en-US" sz="1600">
                <a:latin typeface="微软雅黑" pitchFamily="34" charset="-122"/>
                <a:ea typeface="微软雅黑" pitchFamily="34" charset="-122"/>
              </a:rPr>
              <a:t>摩擦学</a:t>
            </a:r>
            <a:endParaRPr lang="en-US" sz="1600">
              <a:latin typeface="微软雅黑" pitchFamily="34" charset="-122"/>
              <a:ea typeface="微软雅黑" pitchFamily="34" charset="-122"/>
            </a:endParaRPr>
          </a:p>
        </p:txBody>
      </p:sp>
      <p:sp>
        <p:nvSpPr>
          <p:cNvPr id="39939" name="TextBox 4"/>
          <p:cNvSpPr txBox="1">
            <a:spLocks noChangeArrowheads="1"/>
          </p:cNvSpPr>
          <p:nvPr/>
        </p:nvSpPr>
        <p:spPr bwMode="auto">
          <a:xfrm>
            <a:off x="214313" y="1571625"/>
            <a:ext cx="6715125" cy="5048250"/>
          </a:xfrm>
          <a:prstGeom prst="rect">
            <a:avLst/>
          </a:prstGeom>
          <a:noFill/>
          <a:ln w="9525">
            <a:noFill/>
            <a:miter lim="800000"/>
            <a:headEnd/>
            <a:tailEnd/>
          </a:ln>
        </p:spPr>
        <p:txBody>
          <a:bodyPr>
            <a:spAutoFit/>
          </a:bodyPr>
          <a:lstStyle/>
          <a:p>
            <a:r>
              <a:rPr lang="en-US" altLang="zh-CN" sz="1600">
                <a:latin typeface="微软雅黑" pitchFamily="34" charset="-122"/>
                <a:ea typeface="微软雅黑" pitchFamily="34" charset="-122"/>
              </a:rPr>
              <a:t>Biomechanical Engineering  </a:t>
            </a:r>
            <a:r>
              <a:rPr lang="zh-CN" altLang="en-US" sz="1600">
                <a:latin typeface="微软雅黑" pitchFamily="34" charset="-122"/>
                <a:ea typeface="微软雅黑" pitchFamily="34" charset="-122"/>
              </a:rPr>
              <a:t>生物机械工程</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Boilers &amp; Pressure Vessels  </a:t>
            </a:r>
            <a:r>
              <a:rPr lang="zh-CN" altLang="en-US" sz="1600">
                <a:latin typeface="微软雅黑" pitchFamily="34" charset="-122"/>
                <a:ea typeface="微软雅黑" pitchFamily="34" charset="-122"/>
              </a:rPr>
              <a:t>锅炉和压力容器</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Manufacturing &amp; Processing  </a:t>
            </a:r>
            <a:r>
              <a:rPr lang="zh-CN" altLang="en-US" sz="1600">
                <a:latin typeface="微软雅黑" pitchFamily="34" charset="-122"/>
                <a:ea typeface="微软雅黑" pitchFamily="34" charset="-122"/>
              </a:rPr>
              <a:t>制造和加工</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Noise Control &amp; Acoustics  </a:t>
            </a:r>
            <a:r>
              <a:rPr lang="zh-CN" altLang="en-US" sz="1600">
                <a:latin typeface="微软雅黑" pitchFamily="34" charset="-122"/>
                <a:ea typeface="微软雅黑" pitchFamily="34" charset="-122"/>
              </a:rPr>
              <a:t>噪声控制和声效</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Nondestructive Evaluation  </a:t>
            </a:r>
            <a:r>
              <a:rPr lang="zh-CN" altLang="en-US" sz="1600">
                <a:latin typeface="微软雅黑" pitchFamily="34" charset="-122"/>
                <a:ea typeface="微软雅黑" pitchFamily="34" charset="-122"/>
              </a:rPr>
              <a:t>无损评估</a:t>
            </a:r>
            <a:endParaRPr lang="en-US" altLang="zh-CN" sz="1600">
              <a:latin typeface="微软雅黑" pitchFamily="34" charset="-122"/>
              <a:ea typeface="微软雅黑" pitchFamily="34" charset="-122"/>
            </a:endParaRPr>
          </a:p>
          <a:p>
            <a:r>
              <a:rPr lang="en-US" altLang="zh-CN" sz="1600">
                <a:latin typeface="微软雅黑" pitchFamily="34" charset="-122"/>
                <a:ea typeface="微软雅黑" pitchFamily="34" charset="-122"/>
              </a:rPr>
              <a:t>Environmental Engineering  </a:t>
            </a:r>
            <a:r>
              <a:rPr lang="zh-CN" altLang="en-US" sz="1600">
                <a:latin typeface="微软雅黑" pitchFamily="34" charset="-122"/>
                <a:ea typeface="微软雅黑" pitchFamily="34" charset="-122"/>
              </a:rPr>
              <a:t>环境工程</a:t>
            </a:r>
            <a:endParaRPr lang="en-US" altLang="zh-CN" sz="1600">
              <a:latin typeface="微软雅黑" pitchFamily="34" charset="-122"/>
              <a:ea typeface="微软雅黑" pitchFamily="34" charset="-122"/>
            </a:endParaRPr>
          </a:p>
          <a:p>
            <a:r>
              <a:rPr lang="en-US" altLang="zh-CN" sz="1600">
                <a:latin typeface="微软雅黑" pitchFamily="34" charset="-122"/>
                <a:ea typeface="微软雅黑" pitchFamily="34" charset="-122"/>
              </a:rPr>
              <a:t>Engineering Technology Management  </a:t>
            </a:r>
            <a:r>
              <a:rPr lang="zh-CN" altLang="en-US" sz="1600">
                <a:latin typeface="微软雅黑" pitchFamily="34" charset="-122"/>
                <a:ea typeface="微软雅黑" pitchFamily="34" charset="-122"/>
              </a:rPr>
              <a:t>工程技术管理</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Pipeline &amp; Piping Systems  </a:t>
            </a:r>
            <a:r>
              <a:rPr lang="zh-CN" altLang="en-US" sz="1600">
                <a:latin typeface="微软雅黑" pitchFamily="34" charset="-122"/>
                <a:ea typeface="微软雅黑" pitchFamily="34" charset="-122"/>
              </a:rPr>
              <a:t>管线系统</a:t>
            </a:r>
            <a:endParaRPr lang="en-US" altLang="zh-CN" sz="1600">
              <a:latin typeface="微软雅黑" pitchFamily="34" charset="-122"/>
              <a:ea typeface="微软雅黑" pitchFamily="34" charset="-122"/>
            </a:endParaRPr>
          </a:p>
          <a:p>
            <a:r>
              <a:rPr lang="en-US" altLang="zh-CN" sz="1600">
                <a:latin typeface="微软雅黑" pitchFamily="34" charset="-122"/>
                <a:ea typeface="微软雅黑" pitchFamily="34" charset="-122"/>
              </a:rPr>
              <a:t>Building &amp; Construction  </a:t>
            </a:r>
            <a:r>
              <a:rPr lang="zh-CN" altLang="en-US" sz="1600">
                <a:latin typeface="微软雅黑" pitchFamily="34" charset="-122"/>
                <a:ea typeface="微软雅黑" pitchFamily="34" charset="-122"/>
              </a:rPr>
              <a:t>建筑和施工</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Renewable Energy  </a:t>
            </a:r>
            <a:r>
              <a:rPr lang="zh-CN" altLang="en-US" sz="1600">
                <a:latin typeface="微软雅黑" pitchFamily="34" charset="-122"/>
                <a:ea typeface="微软雅黑" pitchFamily="34" charset="-122"/>
              </a:rPr>
              <a:t>可再生能源</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Robotics &amp; Mechatronics  </a:t>
            </a:r>
            <a:r>
              <a:rPr lang="zh-CN" altLang="en-US" sz="1600">
                <a:latin typeface="微软雅黑" pitchFamily="34" charset="-122"/>
                <a:ea typeface="微软雅黑" pitchFamily="34" charset="-122"/>
              </a:rPr>
              <a:t>机器人和机电一体化 </a:t>
            </a:r>
            <a:endParaRPr lang="en-US" altLang="zh-CN" sz="1600">
              <a:latin typeface="微软雅黑" pitchFamily="34" charset="-122"/>
              <a:ea typeface="微软雅黑" pitchFamily="34" charset="-122"/>
            </a:endParaRPr>
          </a:p>
          <a:p>
            <a:r>
              <a:rPr lang="en-US" altLang="zh-CN" sz="1600">
                <a:latin typeface="微软雅黑" pitchFamily="34" charset="-122"/>
                <a:ea typeface="微软雅黑" pitchFamily="34" charset="-122"/>
              </a:rPr>
              <a:t>Computer-Aided Design (CAD)  </a:t>
            </a:r>
            <a:r>
              <a:rPr lang="zh-CN" altLang="en-US" sz="1600">
                <a:latin typeface="微软雅黑" pitchFamily="34" charset="-122"/>
                <a:ea typeface="微软雅黑" pitchFamily="34" charset="-122"/>
              </a:rPr>
              <a:t>计算机辅助设计</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Conventional Power &amp; Fuels  </a:t>
            </a:r>
            <a:r>
              <a:rPr lang="zh-CN" altLang="en-US" sz="1600">
                <a:latin typeface="微软雅黑" pitchFamily="34" charset="-122"/>
                <a:ea typeface="微软雅黑" pitchFamily="34" charset="-122"/>
              </a:rPr>
              <a:t>传统能源与燃料</a:t>
            </a:r>
            <a:endParaRPr lang="en-US" altLang="zh-CN" sz="1600">
              <a:latin typeface="微软雅黑" pitchFamily="34" charset="-122"/>
              <a:ea typeface="微软雅黑" pitchFamily="34" charset="-122"/>
            </a:endParaRPr>
          </a:p>
          <a:p>
            <a:r>
              <a:rPr lang="en-US" altLang="zh-CN" sz="1600">
                <a:latin typeface="微软雅黑" pitchFamily="34" charset="-122"/>
                <a:ea typeface="微软雅黑" pitchFamily="34" charset="-122"/>
              </a:rPr>
              <a:t>Dynamic Systems &amp; Control  </a:t>
            </a:r>
            <a:r>
              <a:rPr lang="zh-CN" altLang="en-US" sz="1600">
                <a:latin typeface="微软雅黑" pitchFamily="34" charset="-122"/>
                <a:ea typeface="微软雅黑" pitchFamily="34" charset="-122"/>
              </a:rPr>
              <a:t>动力系统与控制</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Electronic &amp; Photonic Packaging  </a:t>
            </a:r>
            <a:r>
              <a:rPr lang="zh-CN" altLang="en-US" sz="1600">
                <a:latin typeface="微软雅黑" pitchFamily="34" charset="-122"/>
                <a:ea typeface="微软雅黑" pitchFamily="34" charset="-122"/>
              </a:rPr>
              <a:t>电子与光子封装</a:t>
            </a:r>
            <a:endParaRPr lang="en-US" altLang="zh-CN" sz="1600">
              <a:latin typeface="微软雅黑" pitchFamily="34" charset="-122"/>
              <a:ea typeface="微软雅黑" pitchFamily="34" charset="-122"/>
            </a:endParaRPr>
          </a:p>
          <a:p>
            <a:r>
              <a:rPr lang="en-US" altLang="zh-CN" sz="1600">
                <a:latin typeface="微软雅黑" pitchFamily="34" charset="-122"/>
                <a:ea typeface="微软雅黑" pitchFamily="34" charset="-122"/>
              </a:rPr>
              <a:t>Internal Combustion Engines  </a:t>
            </a:r>
            <a:r>
              <a:rPr lang="zh-CN" altLang="en-US" sz="1600">
                <a:latin typeface="微软雅黑" pitchFamily="34" charset="-122"/>
                <a:ea typeface="微软雅黑" pitchFamily="34" charset="-122"/>
              </a:rPr>
              <a:t>内燃机</a:t>
            </a:r>
            <a:endParaRPr lang="en-US" altLang="zh-CN" sz="1600">
              <a:latin typeface="微软雅黑" pitchFamily="34" charset="-122"/>
              <a:ea typeface="微软雅黑" pitchFamily="34" charset="-122"/>
            </a:endParaRPr>
          </a:p>
          <a:p>
            <a:r>
              <a:rPr lang="en-US" altLang="zh-CN" sz="1600">
                <a:latin typeface="微软雅黑" pitchFamily="34" charset="-122"/>
                <a:ea typeface="微软雅黑" pitchFamily="34" charset="-122"/>
              </a:rPr>
              <a:t>Ocean, Offshore &amp; Arctic Engineering  </a:t>
            </a:r>
            <a:r>
              <a:rPr lang="zh-CN" altLang="en-US" sz="1600">
                <a:latin typeface="微软雅黑" pitchFamily="34" charset="-122"/>
                <a:ea typeface="微软雅黑" pitchFamily="34" charset="-122"/>
              </a:rPr>
              <a:t>海洋、海岸与极地工程</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Computers &amp; Information in Engineering  </a:t>
            </a:r>
            <a:r>
              <a:rPr lang="zh-CN" altLang="en-US" sz="1600">
                <a:latin typeface="微软雅黑" pitchFamily="34" charset="-122"/>
                <a:ea typeface="微软雅黑" pitchFamily="34" charset="-122"/>
              </a:rPr>
              <a:t>计算机与信息的工程应用</a:t>
            </a:r>
            <a:endParaRPr lang="en-US" sz="1600">
              <a:latin typeface="微软雅黑" pitchFamily="34" charset="-122"/>
              <a:ea typeface="微软雅黑" pitchFamily="34" charset="-122"/>
            </a:endParaRPr>
          </a:p>
          <a:p>
            <a:endParaRPr lang="en-US" sz="1600">
              <a:latin typeface="微软雅黑" pitchFamily="34" charset="-122"/>
              <a:ea typeface="微软雅黑" pitchFamily="34" charset="-122"/>
            </a:endParaRPr>
          </a:p>
          <a:p>
            <a:endParaRPr lang="zh-CN" altLang="en-US">
              <a:latin typeface="微软雅黑" pitchFamily="34" charset="-122"/>
              <a:ea typeface="微软雅黑" pitchFamily="34" charset="-122"/>
            </a:endParaRPr>
          </a:p>
        </p:txBody>
      </p:sp>
      <p:sp>
        <p:nvSpPr>
          <p:cNvPr id="39940" name="Title 1"/>
          <p:cNvSpPr txBox="1">
            <a:spLocks/>
          </p:cNvSpPr>
          <p:nvPr/>
        </p:nvSpPr>
        <p:spPr bwMode="auto">
          <a:xfrm>
            <a:off x="234950" y="571500"/>
            <a:ext cx="7908925" cy="965200"/>
          </a:xfrm>
          <a:prstGeom prst="rect">
            <a:avLst/>
          </a:prstGeom>
          <a:noFill/>
          <a:ln w="9525">
            <a:noFill/>
            <a:miter lim="800000"/>
            <a:headEnd/>
            <a:tailEnd/>
          </a:ln>
        </p:spPr>
        <p:txBody>
          <a:bodyPr anchor="ctr"/>
          <a:lstStyle/>
          <a:p>
            <a:r>
              <a:rPr lang="en-US" altLang="zh-CN" sz="3600">
                <a:latin typeface="Calibri" pitchFamily="34" charset="0"/>
              </a:rPr>
              <a:t>32</a:t>
            </a:r>
            <a:r>
              <a:rPr lang="zh-CN" altLang="en-US" sz="3600">
                <a:latin typeface="Calibri" pitchFamily="34" charset="0"/>
              </a:rPr>
              <a:t>个主题</a:t>
            </a:r>
            <a:endParaRPr lang="en-US" altLang="zh-CN" sz="3600">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lum contrast="10000"/>
          </a:blip>
          <a:srcRect/>
          <a:stretch>
            <a:fillRect/>
          </a:stretch>
        </p:blipFill>
        <p:spPr bwMode="auto">
          <a:xfrm>
            <a:off x="381000" y="2152650"/>
            <a:ext cx="8477250" cy="990600"/>
          </a:xfrm>
          <a:prstGeom prst="rect">
            <a:avLst/>
          </a:prstGeom>
          <a:ln>
            <a:noFill/>
          </a:ln>
          <a:effectLst>
            <a:outerShdw blurRad="292100" dist="139700" dir="2700000" algn="tl" rotWithShape="0">
              <a:srgbClr val="333333">
                <a:alpha val="65000"/>
              </a:srgbClr>
            </a:outerShdw>
          </a:effectLst>
        </p:spPr>
      </p:pic>
      <p:sp>
        <p:nvSpPr>
          <p:cNvPr id="40963" name="Title 1"/>
          <p:cNvSpPr txBox="1">
            <a:spLocks/>
          </p:cNvSpPr>
          <p:nvPr/>
        </p:nvSpPr>
        <p:spPr bwMode="auto">
          <a:xfrm>
            <a:off x="642938" y="1071563"/>
            <a:ext cx="7908925" cy="965200"/>
          </a:xfrm>
          <a:prstGeom prst="rect">
            <a:avLst/>
          </a:prstGeom>
          <a:noFill/>
          <a:ln w="9525">
            <a:noFill/>
            <a:miter lim="800000"/>
            <a:headEnd/>
            <a:tailEnd/>
          </a:ln>
        </p:spPr>
        <p:txBody>
          <a:bodyPr anchor="ctr"/>
          <a:lstStyle/>
          <a:p>
            <a:r>
              <a:rPr lang="en-US" altLang="zh-CN" sz="3600" b="1" dirty="0">
                <a:latin typeface="Calibri" pitchFamily="34" charset="0"/>
              </a:rPr>
              <a:t>B. </a:t>
            </a:r>
            <a:r>
              <a:rPr lang="zh-CN" altLang="en-US" sz="3600" b="1" dirty="0" smtClean="0">
                <a:latin typeface="Calibri" pitchFamily="34" charset="0"/>
              </a:rPr>
              <a:t>检索</a:t>
            </a:r>
            <a:endParaRPr lang="en-US" altLang="zh-CN" sz="3600" b="1" dirty="0">
              <a:latin typeface="Calibri" pitchFamily="34" charset="0"/>
            </a:endParaRPr>
          </a:p>
        </p:txBody>
      </p:sp>
      <p:sp>
        <p:nvSpPr>
          <p:cNvPr id="7" name="圆角矩形标注 6"/>
          <p:cNvSpPr>
            <a:spLocks noChangeArrowheads="1"/>
          </p:cNvSpPr>
          <p:nvPr/>
        </p:nvSpPr>
        <p:spPr bwMode="auto">
          <a:xfrm>
            <a:off x="5286375" y="3643312"/>
            <a:ext cx="2500313" cy="1571637"/>
          </a:xfrm>
          <a:prstGeom prst="wedgeRoundRectCallout">
            <a:avLst>
              <a:gd name="adj1" fmla="val 11959"/>
              <a:gd name="adj2" fmla="val -115335"/>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输入关键词，在</a:t>
            </a:r>
            <a:r>
              <a:rPr lang="en-US" altLang="zh-CN" dirty="0">
                <a:latin typeface="Calibri" pitchFamily="34" charset="0"/>
              </a:rPr>
              <a:t>ASME</a:t>
            </a:r>
            <a:r>
              <a:rPr lang="zh-CN" altLang="en-US" dirty="0">
                <a:latin typeface="Calibri" pitchFamily="34" charset="0"/>
              </a:rPr>
              <a:t>全站范围内检索</a:t>
            </a:r>
            <a:endParaRPr lang="en-US" altLang="zh-CN" dirty="0">
              <a:latin typeface="Calibri" pitchFamily="34" charset="0"/>
            </a:endParaRPr>
          </a:p>
          <a:p>
            <a:endParaRPr lang="en-US" altLang="zh-CN" dirty="0">
              <a:latin typeface="Calibri" pitchFamily="34" charset="0"/>
            </a:endParaRPr>
          </a:p>
          <a:p>
            <a:r>
              <a:rPr lang="en-US" altLang="zh-CN" b="1" dirty="0">
                <a:solidFill>
                  <a:srgbClr val="00B0F0"/>
                </a:solidFill>
                <a:latin typeface="微软雅黑" pitchFamily="34" charset="-122"/>
                <a:ea typeface="微软雅黑" pitchFamily="34" charset="-122"/>
              </a:rPr>
              <a:t>※</a:t>
            </a: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支持词根</a:t>
            </a:r>
            <a:r>
              <a:rPr lang="zh-CN" altLang="en-US" dirty="0" smtClean="0">
                <a:latin typeface="微软雅黑" pitchFamily="34" charset="-122"/>
                <a:ea typeface="微软雅黑" pitchFamily="34" charset="-122"/>
              </a:rPr>
              <a:t>检索、支持检索词联想</a:t>
            </a:r>
            <a:endParaRPr lang="en-US" altLang="zh-CN"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3" name="Picture 9"/>
          <p:cNvPicPr>
            <a:picLocks noChangeAspect="1" noChangeArrowheads="1"/>
          </p:cNvPicPr>
          <p:nvPr/>
        </p:nvPicPr>
        <p:blipFill>
          <a:blip r:embed="rId3"/>
          <a:srcRect/>
          <a:stretch>
            <a:fillRect/>
          </a:stretch>
        </p:blipFill>
        <p:spPr bwMode="auto">
          <a:xfrm>
            <a:off x="285719" y="1002788"/>
            <a:ext cx="8572561" cy="5048764"/>
          </a:xfrm>
          <a:prstGeom prst="rect">
            <a:avLst/>
          </a:prstGeom>
          <a:noFill/>
          <a:ln w="9525">
            <a:solidFill>
              <a:schemeClr val="accent1"/>
            </a:solidFill>
            <a:miter lim="800000"/>
            <a:headEnd/>
            <a:tailEnd/>
          </a:ln>
          <a:effectLst/>
        </p:spPr>
      </p:pic>
      <p:sp>
        <p:nvSpPr>
          <p:cNvPr id="5" name="圆角矩形标注 4"/>
          <p:cNvSpPr>
            <a:spLocks noChangeArrowheads="1"/>
          </p:cNvSpPr>
          <p:nvPr/>
        </p:nvSpPr>
        <p:spPr bwMode="auto">
          <a:xfrm>
            <a:off x="3071813" y="3143250"/>
            <a:ext cx="2143125" cy="1357313"/>
          </a:xfrm>
          <a:prstGeom prst="wedgeRoundRectCallout">
            <a:avLst>
              <a:gd name="adj1" fmla="val -110744"/>
              <a:gd name="adj2" fmla="val -27310"/>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检索结果可按文章来源和话题筛选</a:t>
            </a:r>
            <a:endParaRPr lang="en-US" altLang="zh-CN">
              <a:latin typeface="Calibri" pitchFamily="34" charset="0"/>
            </a:endParaRPr>
          </a:p>
          <a:p>
            <a:r>
              <a:rPr lang="zh-CN" altLang="en-US">
                <a:latin typeface="Calibri" pitchFamily="34" charset="0"/>
              </a:rPr>
              <a:t>如果是会议录，可按会议名称筛选</a:t>
            </a:r>
            <a:endParaRPr lang="en-US" altLang="zh-CN">
              <a:latin typeface="Calibri" pitchFamily="34" charset="0"/>
            </a:endParaRPr>
          </a:p>
        </p:txBody>
      </p:sp>
      <p:sp>
        <p:nvSpPr>
          <p:cNvPr id="6" name="Rectangle 7"/>
          <p:cNvSpPr>
            <a:spLocks noChangeArrowheads="1"/>
          </p:cNvSpPr>
          <p:nvPr/>
        </p:nvSpPr>
        <p:spPr bwMode="auto">
          <a:xfrm>
            <a:off x="428596" y="2000240"/>
            <a:ext cx="1857388" cy="114300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7" name="Rectangle 7"/>
          <p:cNvSpPr>
            <a:spLocks noChangeArrowheads="1"/>
          </p:cNvSpPr>
          <p:nvPr/>
        </p:nvSpPr>
        <p:spPr bwMode="auto">
          <a:xfrm>
            <a:off x="428596" y="3214685"/>
            <a:ext cx="1857404" cy="2928959"/>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8" name="圆角矩形标注 7"/>
          <p:cNvSpPr>
            <a:spLocks noChangeArrowheads="1"/>
          </p:cNvSpPr>
          <p:nvPr/>
        </p:nvSpPr>
        <p:spPr bwMode="auto">
          <a:xfrm>
            <a:off x="6143636" y="928670"/>
            <a:ext cx="2143140" cy="571500"/>
          </a:xfrm>
          <a:prstGeom prst="wedgeRoundRectCallout">
            <a:avLst>
              <a:gd name="adj1" fmla="val -177572"/>
              <a:gd name="adj2" fmla="val 8776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smtClean="0">
                <a:latin typeface="Calibri" pitchFamily="34" charset="0"/>
              </a:rPr>
              <a:t>此处删除检索条件</a:t>
            </a:r>
            <a:endParaRPr lang="en-US" altLang="zh-CN" dirty="0">
              <a:latin typeface="Calibri" pitchFamily="34" charset="0"/>
            </a:endParaRPr>
          </a:p>
        </p:txBody>
      </p:sp>
      <p:sp>
        <p:nvSpPr>
          <p:cNvPr id="9" name="圆角矩形标注 8"/>
          <p:cNvSpPr>
            <a:spLocks noChangeArrowheads="1"/>
          </p:cNvSpPr>
          <p:nvPr/>
        </p:nvSpPr>
        <p:spPr bwMode="auto">
          <a:xfrm>
            <a:off x="6143625" y="2000250"/>
            <a:ext cx="2143125" cy="857250"/>
          </a:xfrm>
          <a:prstGeom prst="wedgeRoundRectCallout">
            <a:avLst>
              <a:gd name="adj1" fmla="val -131030"/>
              <a:gd name="adj2" fmla="val -20496"/>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检索结果按相关度或日期排列</a:t>
            </a:r>
            <a:endParaRPr lang="en-US" altLang="zh-CN">
              <a:latin typeface="Calibri" pitchFamily="34" charset="0"/>
            </a:endParaRPr>
          </a:p>
        </p:txBody>
      </p:sp>
      <p:sp>
        <p:nvSpPr>
          <p:cNvPr id="10" name="圆角矩形标注 9"/>
          <p:cNvSpPr>
            <a:spLocks noChangeArrowheads="1"/>
          </p:cNvSpPr>
          <p:nvPr/>
        </p:nvSpPr>
        <p:spPr bwMode="auto">
          <a:xfrm>
            <a:off x="357158" y="0"/>
            <a:ext cx="3500438" cy="785813"/>
          </a:xfrm>
          <a:prstGeom prst="wedgeRoundRectCallout">
            <a:avLst>
              <a:gd name="adj1" fmla="val -11513"/>
              <a:gd name="adj2" fmla="val 96546"/>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例如，检索</a:t>
            </a:r>
            <a:r>
              <a:rPr lang="en-US" altLang="zh-CN">
                <a:latin typeface="Calibri" pitchFamily="34" charset="0"/>
              </a:rPr>
              <a:t>material simulation</a:t>
            </a:r>
            <a:r>
              <a:rPr lang="zh-CN" altLang="en-US">
                <a:latin typeface="Calibri" pitchFamily="34" charset="0"/>
              </a:rPr>
              <a:t>*</a:t>
            </a:r>
            <a:endParaRPr lang="en-US" altLang="zh-C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428750" y="1797050"/>
            <a:ext cx="5429250" cy="1917700"/>
          </a:xfrm>
          <a:prstGeom prst="rect">
            <a:avLst/>
          </a:prstGeom>
          <a:noFill/>
          <a:ln w="9525">
            <a:noFill/>
            <a:miter lim="800000"/>
            <a:headEnd/>
            <a:tailEnd/>
          </a:ln>
        </p:spPr>
        <p:txBody>
          <a:bodyPr/>
          <a:lstStyle/>
          <a:p>
            <a:pPr>
              <a:spcAft>
                <a:spcPts val="600"/>
              </a:spcAft>
            </a:pPr>
            <a:r>
              <a:rPr lang="zh-CN" altLang="en-US" sz="2800">
                <a:latin typeface="Calibri" pitchFamily="34" charset="0"/>
              </a:rPr>
              <a:t>通过制定专业规范、组织研发活动、联系政府机构、召开会议、出版书刊以及持续的教育训练，来促进全球跨学科工程学的技术水平、学科研究和行业运作。</a:t>
            </a:r>
            <a:r>
              <a:rPr lang="zh-CN" altLang="en-US" sz="2800"/>
              <a:t> </a:t>
            </a:r>
          </a:p>
          <a:p>
            <a:pPr>
              <a:spcBef>
                <a:spcPts val="600"/>
              </a:spcBef>
            </a:pPr>
            <a:r>
              <a:rPr lang="zh-CN" altLang="en-US">
                <a:latin typeface="微软雅黑" pitchFamily="34" charset="-122"/>
                <a:ea typeface="微软雅黑" pitchFamily="34" charset="-122"/>
              </a:rPr>
              <a:t>☆ 每年召开约</a:t>
            </a:r>
            <a:r>
              <a:rPr lang="en-US" altLang="zh-CN">
                <a:latin typeface="微软雅黑" pitchFamily="34" charset="-122"/>
                <a:ea typeface="微软雅黑" pitchFamily="34" charset="-122"/>
              </a:rPr>
              <a:t>30</a:t>
            </a:r>
            <a:r>
              <a:rPr lang="zh-CN" altLang="en-US">
                <a:latin typeface="微软雅黑" pitchFamily="34" charset="-122"/>
                <a:ea typeface="微软雅黑" pitchFamily="34" charset="-122"/>
              </a:rPr>
              <a:t>场大型技术会议</a:t>
            </a:r>
            <a:endParaRPr lang="en-US" altLang="zh-CN">
              <a:latin typeface="微软雅黑" pitchFamily="34" charset="-122"/>
              <a:ea typeface="微软雅黑" pitchFamily="34" charset="-122"/>
            </a:endParaRPr>
          </a:p>
          <a:p>
            <a:pPr>
              <a:spcBef>
                <a:spcPts val="600"/>
              </a:spcBef>
            </a:pPr>
            <a:r>
              <a:rPr lang="zh-CN" altLang="en-US">
                <a:latin typeface="微软雅黑" pitchFamily="34" charset="-122"/>
                <a:ea typeface="微软雅黑" pitchFamily="34" charset="-122"/>
              </a:rPr>
              <a:t>☆ 每年举办</a:t>
            </a:r>
            <a:r>
              <a:rPr lang="en-US" altLang="zh-CN">
                <a:latin typeface="微软雅黑" pitchFamily="34" charset="-122"/>
                <a:ea typeface="微软雅黑" pitchFamily="34" charset="-122"/>
              </a:rPr>
              <a:t>200</a:t>
            </a:r>
            <a:r>
              <a:rPr lang="zh-CN" altLang="en-US">
                <a:latin typeface="微软雅黑" pitchFamily="34" charset="-122"/>
                <a:ea typeface="微软雅黑" pitchFamily="34" charset="-122"/>
              </a:rPr>
              <a:t>多个专业发展课程</a:t>
            </a:r>
            <a:endParaRPr lang="en-US" altLang="zh-CN">
              <a:latin typeface="微软雅黑" pitchFamily="34" charset="-122"/>
              <a:ea typeface="微软雅黑" pitchFamily="34" charset="-122"/>
            </a:endParaRPr>
          </a:p>
          <a:p>
            <a:pPr>
              <a:spcBef>
                <a:spcPts val="600"/>
              </a:spcBef>
            </a:pPr>
            <a:r>
              <a:rPr lang="zh-CN" altLang="en-US">
                <a:latin typeface="微软雅黑" pitchFamily="34" charset="-122"/>
                <a:ea typeface="微软雅黑" pitchFamily="34" charset="-122"/>
              </a:rPr>
              <a:t>☆ 制定</a:t>
            </a:r>
            <a:r>
              <a:rPr lang="en-US" altLang="zh-CN">
                <a:latin typeface="微软雅黑" pitchFamily="34" charset="-122"/>
                <a:ea typeface="微软雅黑" pitchFamily="34" charset="-122"/>
              </a:rPr>
              <a:t>600</a:t>
            </a:r>
            <a:r>
              <a:rPr lang="zh-CN" altLang="en-US">
                <a:latin typeface="微软雅黑" pitchFamily="34" charset="-122"/>
                <a:ea typeface="微软雅黑" pitchFamily="34" charset="-122"/>
              </a:rPr>
              <a:t>多项工业和制造业行业标准，被全球</a:t>
            </a:r>
            <a:r>
              <a:rPr lang="en-US" altLang="zh-CN">
                <a:latin typeface="微软雅黑" pitchFamily="34" charset="-122"/>
                <a:ea typeface="微软雅黑" pitchFamily="34" charset="-122"/>
              </a:rPr>
              <a:t>100</a:t>
            </a:r>
            <a:r>
              <a:rPr lang="zh-CN" altLang="en-US">
                <a:latin typeface="微软雅黑" pitchFamily="34" charset="-122"/>
                <a:ea typeface="微软雅黑" pitchFamily="34" charset="-122"/>
              </a:rPr>
              <a:t>多个国家被采用 </a:t>
            </a:r>
          </a:p>
          <a:p>
            <a:pPr>
              <a:spcAft>
                <a:spcPts val="600"/>
              </a:spcAft>
            </a:pPr>
            <a:endParaRPr lang="zh-CN" altLang="en-US" sz="2800">
              <a:latin typeface="Calibri" pitchFamily="34" charset="0"/>
            </a:endParaRPr>
          </a:p>
          <a:p>
            <a:pPr>
              <a:spcAft>
                <a:spcPts val="600"/>
              </a:spcAft>
            </a:pPr>
            <a:endParaRPr lang="zh-CN" altLang="en-US" sz="2800">
              <a:latin typeface="Calibri" pitchFamily="34" charset="0"/>
            </a:endParaRPr>
          </a:p>
        </p:txBody>
      </p:sp>
      <p:sp>
        <p:nvSpPr>
          <p:cNvPr id="8195" name="Title 1"/>
          <p:cNvSpPr txBox="1">
            <a:spLocks/>
          </p:cNvSpPr>
          <p:nvPr/>
        </p:nvSpPr>
        <p:spPr bwMode="auto">
          <a:xfrm>
            <a:off x="671513" y="785813"/>
            <a:ext cx="7908925" cy="965200"/>
          </a:xfrm>
          <a:prstGeom prst="rect">
            <a:avLst/>
          </a:prstGeom>
          <a:noFill/>
          <a:ln w="9525">
            <a:noFill/>
            <a:miter lim="800000"/>
            <a:headEnd/>
            <a:tailEnd/>
          </a:ln>
        </p:spPr>
        <p:txBody>
          <a:bodyPr anchor="ctr"/>
          <a:lstStyle/>
          <a:p>
            <a:r>
              <a:rPr lang="en-US" altLang="zh-CN" sz="4400">
                <a:latin typeface="Calibri" pitchFamily="34" charset="0"/>
              </a:rPr>
              <a:t>ASME </a:t>
            </a:r>
            <a:r>
              <a:rPr lang="zh-CN" altLang="en-US" sz="4400">
                <a:latin typeface="Calibri" pitchFamily="34" charset="0"/>
              </a:rPr>
              <a:t>宗旨</a:t>
            </a:r>
            <a:endParaRPr lang="en-US" altLang="zh-CN" sz="4400">
              <a:latin typeface="Calibri" pitchFamily="34" charset="0"/>
            </a:endParaRPr>
          </a:p>
        </p:txBody>
      </p:sp>
      <p:pic>
        <p:nvPicPr>
          <p:cNvPr id="8196" name="Picture 2"/>
          <p:cNvPicPr>
            <a:picLocks noChangeAspect="1" noChangeArrowheads="1"/>
          </p:cNvPicPr>
          <p:nvPr/>
        </p:nvPicPr>
        <p:blipFill>
          <a:blip r:embed="rId2"/>
          <a:srcRect/>
          <a:stretch>
            <a:fillRect/>
          </a:stretch>
        </p:blipFill>
        <p:spPr bwMode="auto">
          <a:xfrm>
            <a:off x="7077075" y="1714500"/>
            <a:ext cx="2066925" cy="962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up)">
                                      <p:cBhvr>
                                        <p:cTn id="7" dur="500"/>
                                        <p:tgtEl>
                                          <p:spTgt spid="4">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up)">
                                      <p:cBhvr>
                                        <p:cTn id="10" dur="500"/>
                                        <p:tgtEl>
                                          <p:spTgt spid="4">
                                            <p:txEl>
                                              <p:pRg st="2" end="2"/>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up)">
                                      <p:cBhvr>
                                        <p:cTn id="1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a:srcRect/>
          <a:stretch>
            <a:fillRect/>
          </a:stretch>
        </p:blipFill>
        <p:spPr bwMode="auto">
          <a:xfrm>
            <a:off x="285720" y="1357298"/>
            <a:ext cx="4857750" cy="4352925"/>
          </a:xfrm>
          <a:prstGeom prst="rect">
            <a:avLst/>
          </a:prstGeom>
          <a:noFill/>
          <a:ln w="9525">
            <a:solidFill>
              <a:schemeClr val="accent1"/>
            </a:solidFill>
            <a:miter lim="800000"/>
            <a:headEnd/>
            <a:tailEnd/>
          </a:ln>
          <a:effectLst/>
        </p:spPr>
      </p:pic>
      <p:sp>
        <p:nvSpPr>
          <p:cNvPr id="5" name="圆角矩形标注 4"/>
          <p:cNvSpPr>
            <a:spLocks noChangeArrowheads="1"/>
          </p:cNvSpPr>
          <p:nvPr/>
        </p:nvSpPr>
        <p:spPr bwMode="auto">
          <a:xfrm>
            <a:off x="3071813" y="3143250"/>
            <a:ext cx="2143125" cy="1357313"/>
          </a:xfrm>
          <a:prstGeom prst="wedgeRoundRectCallout">
            <a:avLst>
              <a:gd name="adj1" fmla="val -110744"/>
              <a:gd name="adj2" fmla="val -27310"/>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检索</a:t>
            </a:r>
            <a:r>
              <a:rPr lang="zh-CN" altLang="en-US" dirty="0" smtClean="0">
                <a:latin typeface="Calibri" pitchFamily="34" charset="0"/>
              </a:rPr>
              <a:t>结果也可</a:t>
            </a:r>
            <a:r>
              <a:rPr lang="zh-CN" altLang="en-US" dirty="0">
                <a:latin typeface="Calibri" pitchFamily="34" charset="0"/>
              </a:rPr>
              <a:t>按</a:t>
            </a:r>
            <a:r>
              <a:rPr lang="zh-CN" altLang="en-US" dirty="0" smtClean="0">
                <a:latin typeface="Calibri" pitchFamily="34" charset="0"/>
              </a:rPr>
              <a:t>文章发表日期和文章类型筛选</a:t>
            </a:r>
            <a:endParaRPr lang="en-US" altLang="zh-CN" dirty="0">
              <a:latin typeface="Calibri" pitchFamily="34" charset="0"/>
            </a:endParaRPr>
          </a:p>
        </p:txBody>
      </p:sp>
      <p:sp>
        <p:nvSpPr>
          <p:cNvPr id="6" name="Rectangle 7"/>
          <p:cNvSpPr>
            <a:spLocks noChangeArrowheads="1"/>
          </p:cNvSpPr>
          <p:nvPr/>
        </p:nvSpPr>
        <p:spPr bwMode="auto">
          <a:xfrm>
            <a:off x="428596" y="1500174"/>
            <a:ext cx="1857388" cy="1643074"/>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7" name="Rectangle 7"/>
          <p:cNvSpPr>
            <a:spLocks noChangeArrowheads="1"/>
          </p:cNvSpPr>
          <p:nvPr/>
        </p:nvSpPr>
        <p:spPr bwMode="auto">
          <a:xfrm>
            <a:off x="428596" y="3214685"/>
            <a:ext cx="1857404" cy="2071703"/>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Picture 8"/>
          <p:cNvPicPr>
            <a:picLocks noChangeAspect="1" noChangeArrowheads="1"/>
          </p:cNvPicPr>
          <p:nvPr/>
        </p:nvPicPr>
        <p:blipFill>
          <a:blip r:embed="rId3"/>
          <a:srcRect r="5983"/>
          <a:stretch>
            <a:fillRect/>
          </a:stretch>
        </p:blipFill>
        <p:spPr bwMode="auto">
          <a:xfrm>
            <a:off x="428596" y="1714488"/>
            <a:ext cx="6858015" cy="4625557"/>
          </a:xfrm>
          <a:prstGeom prst="rect">
            <a:avLst/>
          </a:prstGeom>
          <a:noFill/>
          <a:ln w="9525">
            <a:solidFill>
              <a:schemeClr val="accent1"/>
            </a:solidFill>
            <a:miter lim="800000"/>
            <a:headEnd/>
            <a:tailEnd/>
          </a:ln>
          <a:effectLst/>
        </p:spPr>
      </p:pic>
      <p:sp>
        <p:nvSpPr>
          <p:cNvPr id="43011" name="Title 1"/>
          <p:cNvSpPr txBox="1">
            <a:spLocks/>
          </p:cNvSpPr>
          <p:nvPr/>
        </p:nvSpPr>
        <p:spPr bwMode="auto">
          <a:xfrm>
            <a:off x="642938" y="642918"/>
            <a:ext cx="7908925" cy="965200"/>
          </a:xfrm>
          <a:prstGeom prst="rect">
            <a:avLst/>
          </a:prstGeom>
          <a:noFill/>
          <a:ln w="9525">
            <a:noFill/>
            <a:miter lim="800000"/>
            <a:headEnd/>
            <a:tailEnd/>
          </a:ln>
        </p:spPr>
        <p:txBody>
          <a:bodyPr anchor="ctr"/>
          <a:lstStyle/>
          <a:p>
            <a:r>
              <a:rPr lang="en-US" altLang="zh-CN" sz="3600" b="1">
                <a:latin typeface="Calibri" pitchFamily="34" charset="0"/>
              </a:rPr>
              <a:t>C. </a:t>
            </a:r>
            <a:r>
              <a:rPr lang="zh-CN" altLang="en-US" sz="3600" b="1">
                <a:latin typeface="Calibri" pitchFamily="34" charset="0"/>
              </a:rPr>
              <a:t>高级检索</a:t>
            </a:r>
            <a:endParaRPr lang="en-US" altLang="zh-CN" sz="3600" b="1">
              <a:latin typeface="Calibri" pitchFamily="34" charset="0"/>
            </a:endParaRPr>
          </a:p>
        </p:txBody>
      </p:sp>
      <p:grpSp>
        <p:nvGrpSpPr>
          <p:cNvPr id="2" name="组合 12"/>
          <p:cNvGrpSpPr>
            <a:grpSpLocks/>
          </p:cNvGrpSpPr>
          <p:nvPr/>
        </p:nvGrpSpPr>
        <p:grpSpPr bwMode="auto">
          <a:xfrm>
            <a:off x="3643313" y="695305"/>
            <a:ext cx="5357812" cy="776288"/>
            <a:chOff x="3643306" y="1123366"/>
            <a:chExt cx="5357850" cy="777297"/>
          </a:xfrm>
        </p:grpSpPr>
        <p:pic>
          <p:nvPicPr>
            <p:cNvPr id="17411" name="Picture 3"/>
            <p:cNvPicPr>
              <a:picLocks noChangeAspect="1" noChangeArrowheads="1"/>
            </p:cNvPicPr>
            <p:nvPr/>
          </p:nvPicPr>
          <p:blipFill>
            <a:blip r:embed="rId4"/>
            <a:srcRect/>
            <a:stretch>
              <a:fillRect/>
            </a:stretch>
          </p:blipFill>
          <p:spPr bwMode="auto">
            <a:xfrm>
              <a:off x="3643306" y="1123366"/>
              <a:ext cx="5357850" cy="777297"/>
            </a:xfrm>
            <a:prstGeom prst="rect">
              <a:avLst/>
            </a:prstGeom>
            <a:noFill/>
            <a:ln w="9525">
              <a:solidFill>
                <a:schemeClr val="tx1">
                  <a:lumMod val="50000"/>
                  <a:lumOff val="50000"/>
                </a:schemeClr>
              </a:solidFill>
              <a:miter lim="800000"/>
              <a:headEnd/>
              <a:tailEnd/>
            </a:ln>
            <a:effectLst/>
          </p:spPr>
        </p:pic>
        <p:sp>
          <p:nvSpPr>
            <p:cNvPr id="43015" name="Rectangle 7"/>
            <p:cNvSpPr>
              <a:spLocks noChangeArrowheads="1"/>
            </p:cNvSpPr>
            <p:nvPr/>
          </p:nvSpPr>
          <p:spPr bwMode="auto">
            <a:xfrm>
              <a:off x="8286776" y="1214422"/>
              <a:ext cx="714380" cy="35719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grpSp>
      <p:sp>
        <p:nvSpPr>
          <p:cNvPr id="14" name="圆角矩形标注 13"/>
          <p:cNvSpPr>
            <a:spLocks noChangeArrowheads="1"/>
          </p:cNvSpPr>
          <p:nvPr/>
        </p:nvSpPr>
        <p:spPr bwMode="auto">
          <a:xfrm>
            <a:off x="6215063" y="3786195"/>
            <a:ext cx="2714625" cy="785813"/>
          </a:xfrm>
          <a:prstGeom prst="wedgeRoundRectCallout">
            <a:avLst>
              <a:gd name="adj1" fmla="val -147012"/>
              <a:gd name="adj2" fmla="val 71889"/>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smtClean="0">
                <a:latin typeface="Calibri" pitchFamily="34" charset="0"/>
              </a:rPr>
              <a:t>检索作者、标题、</a:t>
            </a:r>
            <a:r>
              <a:rPr lang="en-US" altLang="zh-CN" dirty="0" smtClean="0">
                <a:latin typeface="Calibri" pitchFamily="34" charset="0"/>
              </a:rPr>
              <a:t>DOI</a:t>
            </a:r>
            <a:r>
              <a:rPr lang="zh-CN" altLang="en-US" dirty="0" smtClean="0">
                <a:latin typeface="Calibri" pitchFamily="34" charset="0"/>
              </a:rPr>
              <a:t>号或者论文编号。</a:t>
            </a:r>
            <a:endParaRPr lang="en-US" altLang="zh-CN" dirty="0">
              <a:latin typeface="Calibri" pitchFamily="34" charset="0"/>
            </a:endParaRPr>
          </a:p>
        </p:txBody>
      </p:sp>
      <p:sp>
        <p:nvSpPr>
          <p:cNvPr id="9" name="圆角矩形标注 8"/>
          <p:cNvSpPr>
            <a:spLocks noChangeArrowheads="1"/>
          </p:cNvSpPr>
          <p:nvPr/>
        </p:nvSpPr>
        <p:spPr bwMode="auto">
          <a:xfrm>
            <a:off x="6215074" y="2143116"/>
            <a:ext cx="2714625" cy="1285885"/>
          </a:xfrm>
          <a:prstGeom prst="wedgeRoundRectCallout">
            <a:avLst>
              <a:gd name="adj1" fmla="val -177680"/>
              <a:gd name="adj2" fmla="val -26601"/>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smtClean="0">
                <a:latin typeface="Calibri" pitchFamily="34" charset="0"/>
              </a:rPr>
              <a:t>点选</a:t>
            </a:r>
            <a:r>
              <a:rPr lang="en-US" altLang="zh-CN" dirty="0" smtClean="0">
                <a:latin typeface="Calibri" pitchFamily="34" charset="0"/>
              </a:rPr>
              <a:t>Exact Phrase</a:t>
            </a:r>
            <a:r>
              <a:rPr lang="zh-CN" altLang="en-US" dirty="0" smtClean="0">
                <a:latin typeface="Calibri" pitchFamily="34" charset="0"/>
              </a:rPr>
              <a:t>，精确检索关键词。注意：这里的</a:t>
            </a:r>
            <a:r>
              <a:rPr lang="en-US" altLang="zh-CN" dirty="0" smtClean="0">
                <a:latin typeface="Calibri" pitchFamily="34" charset="0"/>
              </a:rPr>
              <a:t>keyword</a:t>
            </a:r>
            <a:r>
              <a:rPr lang="zh-CN" altLang="en-US" dirty="0" smtClean="0">
                <a:latin typeface="Calibri" pitchFamily="34" charset="0"/>
              </a:rPr>
              <a:t>出现在正文或题录信息中。</a:t>
            </a:r>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p:cNvPicPr>
            <a:picLocks noChangeAspect="1" noChangeArrowheads="1"/>
          </p:cNvPicPr>
          <p:nvPr/>
        </p:nvPicPr>
        <p:blipFill>
          <a:blip r:embed="rId3"/>
          <a:srcRect/>
          <a:stretch>
            <a:fillRect/>
          </a:stretch>
        </p:blipFill>
        <p:spPr bwMode="auto">
          <a:xfrm>
            <a:off x="226091" y="2000240"/>
            <a:ext cx="8703627" cy="4052901"/>
          </a:xfrm>
          <a:prstGeom prst="rect">
            <a:avLst/>
          </a:prstGeom>
          <a:noFill/>
          <a:ln w="9525">
            <a:solidFill>
              <a:schemeClr val="accent1"/>
            </a:solidFill>
            <a:miter lim="800000"/>
            <a:headEnd/>
            <a:tailEnd/>
          </a:ln>
          <a:effectLst/>
        </p:spPr>
      </p:pic>
      <p:sp>
        <p:nvSpPr>
          <p:cNvPr id="44034" name="Title 1"/>
          <p:cNvSpPr txBox="1">
            <a:spLocks/>
          </p:cNvSpPr>
          <p:nvPr/>
        </p:nvSpPr>
        <p:spPr bwMode="auto">
          <a:xfrm>
            <a:off x="642938" y="1071563"/>
            <a:ext cx="7908925" cy="965200"/>
          </a:xfrm>
          <a:prstGeom prst="rect">
            <a:avLst/>
          </a:prstGeom>
          <a:noFill/>
          <a:ln w="9525">
            <a:noFill/>
            <a:miter lim="800000"/>
            <a:headEnd/>
            <a:tailEnd/>
          </a:ln>
        </p:spPr>
        <p:txBody>
          <a:bodyPr anchor="ctr"/>
          <a:lstStyle/>
          <a:p>
            <a:r>
              <a:rPr lang="en-US" altLang="zh-CN" sz="3600" b="1">
                <a:latin typeface="Calibri" pitchFamily="34" charset="0"/>
              </a:rPr>
              <a:t>C. </a:t>
            </a:r>
            <a:r>
              <a:rPr lang="zh-CN" altLang="en-US" sz="3600" b="1">
                <a:latin typeface="Calibri" pitchFamily="34" charset="0"/>
              </a:rPr>
              <a:t>高级检索</a:t>
            </a:r>
            <a:endParaRPr lang="en-US" altLang="zh-CN" sz="3600" b="1">
              <a:latin typeface="Calibri" pitchFamily="34" charset="0"/>
            </a:endParaRPr>
          </a:p>
        </p:txBody>
      </p:sp>
      <p:sp>
        <p:nvSpPr>
          <p:cNvPr id="9" name="圆角矩形标注 8"/>
          <p:cNvSpPr>
            <a:spLocks noChangeArrowheads="1"/>
          </p:cNvSpPr>
          <p:nvPr/>
        </p:nvSpPr>
        <p:spPr bwMode="auto">
          <a:xfrm>
            <a:off x="5000628" y="1714488"/>
            <a:ext cx="3786185" cy="714387"/>
          </a:xfrm>
          <a:prstGeom prst="wedgeRoundRectCallout">
            <a:avLst>
              <a:gd name="adj1" fmla="val -129219"/>
              <a:gd name="adj2" fmla="val 15699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点</a:t>
            </a:r>
            <a:r>
              <a:rPr lang="zh-CN" altLang="en-US" dirty="0" smtClean="0">
                <a:latin typeface="Calibri" pitchFamily="34" charset="0"/>
              </a:rPr>
              <a:t>开蓝色加号，显示更多检索条件</a:t>
            </a:r>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txBox="1">
            <a:spLocks/>
          </p:cNvSpPr>
          <p:nvPr/>
        </p:nvSpPr>
        <p:spPr bwMode="auto">
          <a:xfrm>
            <a:off x="671513" y="785813"/>
            <a:ext cx="7908925" cy="965200"/>
          </a:xfrm>
          <a:prstGeom prst="rect">
            <a:avLst/>
          </a:prstGeom>
          <a:noFill/>
          <a:ln w="9525">
            <a:noFill/>
            <a:miter lim="800000"/>
            <a:headEnd/>
            <a:tailEnd/>
          </a:ln>
        </p:spPr>
        <p:txBody>
          <a:bodyPr anchor="ctr"/>
          <a:lstStyle/>
          <a:p>
            <a:r>
              <a:rPr lang="zh-CN" altLang="en-US" sz="4400">
                <a:latin typeface="Calibri" pitchFamily="34" charset="0"/>
              </a:rPr>
              <a:t>其他</a:t>
            </a:r>
            <a:endParaRPr lang="en-US" altLang="zh-CN" sz="4400">
              <a:latin typeface="Calibri" pitchFamily="34" charset="0"/>
            </a:endParaRPr>
          </a:p>
        </p:txBody>
      </p:sp>
      <p:sp>
        <p:nvSpPr>
          <p:cNvPr id="9" name="Title 1"/>
          <p:cNvSpPr txBox="1">
            <a:spLocks/>
          </p:cNvSpPr>
          <p:nvPr/>
        </p:nvSpPr>
        <p:spPr>
          <a:xfrm>
            <a:off x="642938" y="1643063"/>
            <a:ext cx="7643812" cy="1643062"/>
          </a:xfrm>
          <a:prstGeom prst="rect">
            <a:avLst/>
          </a:prstGeom>
        </p:spPr>
        <p:txBody>
          <a:bodyPr anchor="ctr"/>
          <a:lstStyle/>
          <a:p>
            <a:pPr indent="-742950" fontAlgn="auto">
              <a:spcAft>
                <a:spcPts val="0"/>
              </a:spcAft>
              <a:buFontTx/>
              <a:buAutoNum type="alphaUcPeriod"/>
              <a:defRPr/>
            </a:pPr>
            <a:r>
              <a:rPr lang="en-US" altLang="zh-CN" sz="3600" b="1" dirty="0">
                <a:latin typeface="+mn-lt"/>
                <a:ea typeface="+mn-ea"/>
              </a:rPr>
              <a:t>PUBLIC ACCESS </a:t>
            </a:r>
            <a:r>
              <a:rPr lang="zh-CN" altLang="en-US" sz="3600" b="1" dirty="0">
                <a:latin typeface="+mn-lt"/>
                <a:ea typeface="+mn-ea"/>
              </a:rPr>
              <a:t>免费试读部分</a:t>
            </a:r>
            <a:endParaRPr lang="en-US" altLang="zh-CN" sz="3600" b="1" dirty="0">
              <a:latin typeface="+mn-lt"/>
              <a:ea typeface="+mn-ea"/>
            </a:endParaRPr>
          </a:p>
          <a:p>
            <a:pPr marL="742950" fontAlgn="auto">
              <a:spcAft>
                <a:spcPts val="0"/>
              </a:spcAft>
              <a:defRPr/>
            </a:pPr>
            <a:r>
              <a:rPr lang="zh-CN" altLang="en-US" sz="2800" dirty="0">
                <a:latin typeface="+mn-lt"/>
                <a:ea typeface="+mn-ea"/>
              </a:rPr>
              <a:t>电子书的封面、引言、目录和最后的索引；期刊中的勘误记录、书评、论述、特邀编辑栏目。</a:t>
            </a:r>
            <a:endParaRPr lang="en-US" altLang="zh-CN" sz="2800" dirty="0">
              <a:latin typeface="+mn-lt"/>
              <a:ea typeface="+mn-ea"/>
            </a:endParaRPr>
          </a:p>
        </p:txBody>
      </p:sp>
      <p:sp>
        <p:nvSpPr>
          <p:cNvPr id="10" name="Title 1"/>
          <p:cNvSpPr txBox="1">
            <a:spLocks/>
          </p:cNvSpPr>
          <p:nvPr/>
        </p:nvSpPr>
        <p:spPr>
          <a:xfrm>
            <a:off x="642938" y="3357563"/>
            <a:ext cx="7572375" cy="2857500"/>
          </a:xfrm>
          <a:prstGeom prst="rect">
            <a:avLst/>
          </a:prstGeom>
        </p:spPr>
        <p:txBody>
          <a:bodyPr anchor="ctr"/>
          <a:lstStyle/>
          <a:p>
            <a:pPr indent="-742950" fontAlgn="auto">
              <a:spcAft>
                <a:spcPts val="0"/>
              </a:spcAft>
              <a:buFont typeface="+mj-lt"/>
              <a:buAutoNum type="alphaUcPeriod" startAt="2"/>
              <a:defRPr/>
            </a:pPr>
            <a:r>
              <a:rPr lang="en-US" altLang="zh-CN" sz="3600" b="1" dirty="0">
                <a:latin typeface="+mn-lt"/>
                <a:ea typeface="+mn-ea"/>
              </a:rPr>
              <a:t>AUTHOR RESOURCES </a:t>
            </a:r>
            <a:r>
              <a:rPr lang="zh-CN" altLang="en-US" sz="3600" b="1" dirty="0">
                <a:latin typeface="+mn-lt"/>
                <a:ea typeface="+mn-ea"/>
              </a:rPr>
              <a:t>投稿须知</a:t>
            </a:r>
            <a:endParaRPr lang="en-US" altLang="zh-CN" sz="3600" b="1" dirty="0">
              <a:latin typeface="+mn-lt"/>
              <a:ea typeface="+mn-ea"/>
            </a:endParaRPr>
          </a:p>
          <a:p>
            <a:pPr marL="742950" fontAlgn="auto">
              <a:spcAft>
                <a:spcPts val="0"/>
              </a:spcAft>
              <a:defRPr/>
            </a:pPr>
            <a:r>
              <a:rPr lang="zh-CN" altLang="en-US" sz="2800" dirty="0">
                <a:latin typeface="+mn-lt"/>
                <a:ea typeface="+mn-ea"/>
              </a:rPr>
              <a:t>在期刊主页面的右下方，有</a:t>
            </a:r>
            <a:r>
              <a:rPr lang="en-US" altLang="zh-CN" sz="2800" dirty="0">
                <a:latin typeface="+mn-lt"/>
                <a:ea typeface="+mn-ea"/>
              </a:rPr>
              <a:t>author resources</a:t>
            </a:r>
            <a:r>
              <a:rPr lang="zh-CN" altLang="en-US" sz="2800" dirty="0">
                <a:latin typeface="+mn-lt"/>
                <a:ea typeface="+mn-ea"/>
              </a:rPr>
              <a:t>的链接，可进入查看作者指南、编辑政策、编辑参考网站和每本期刊的投稿要求等信息。</a:t>
            </a:r>
            <a:endParaRPr lang="en-US" altLang="zh-CN" sz="2800" dirty="0">
              <a:latin typeface="+mn-lt"/>
              <a:ea typeface="+mn-ea"/>
            </a:endParaRPr>
          </a:p>
          <a:p>
            <a:pPr marL="742950" algn="r" fontAlgn="auto">
              <a:spcAft>
                <a:spcPts val="0"/>
              </a:spcAft>
              <a:defRPr/>
            </a:pPr>
            <a:r>
              <a:rPr lang="en-US" altLang="zh-CN" sz="2000" dirty="0">
                <a:solidFill>
                  <a:srgbClr val="00B0F0"/>
                </a:solidFill>
                <a:latin typeface="+mn-lt"/>
                <a:ea typeface="+mn-ea"/>
              </a:rPr>
              <a:t>http://journaltool.asme.org/Content/AuthorResources.cfm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2938" y="857250"/>
            <a:ext cx="7786687" cy="2786063"/>
          </a:xfrm>
          <a:prstGeom prst="rect">
            <a:avLst/>
          </a:prstGeom>
        </p:spPr>
        <p:txBody>
          <a:bodyPr anchor="ctr"/>
          <a:lstStyle/>
          <a:p>
            <a:pPr indent="-742950" fontAlgn="auto">
              <a:spcAft>
                <a:spcPts val="0"/>
              </a:spcAft>
              <a:buFont typeface="+mj-lt"/>
              <a:buAutoNum type="alphaUcPeriod" startAt="3"/>
              <a:defRPr/>
            </a:pPr>
            <a:r>
              <a:rPr lang="en-US" altLang="zh-CN" sz="3600" b="1" dirty="0">
                <a:latin typeface="+mn-lt"/>
                <a:ea typeface="+mn-ea"/>
              </a:rPr>
              <a:t>LIBRARY SERVICE CENTER </a:t>
            </a:r>
            <a:r>
              <a:rPr lang="zh-CN" altLang="en-US" sz="3600" b="1" dirty="0">
                <a:latin typeface="+mn-lt"/>
                <a:ea typeface="+mn-ea"/>
              </a:rPr>
              <a:t>馆员服务</a:t>
            </a:r>
            <a:endParaRPr lang="en-US" altLang="zh-CN" sz="3600" b="1" dirty="0">
              <a:latin typeface="+mn-lt"/>
              <a:ea typeface="+mn-ea"/>
            </a:endParaRPr>
          </a:p>
          <a:p>
            <a:pPr marL="742950" fontAlgn="auto">
              <a:spcAft>
                <a:spcPts val="0"/>
              </a:spcAft>
              <a:defRPr/>
            </a:pPr>
            <a:endParaRPr lang="en-US" altLang="zh-CN" sz="2000" dirty="0">
              <a:latin typeface="+mn-lt"/>
              <a:ea typeface="+mn-ea"/>
            </a:endParaRPr>
          </a:p>
          <a:p>
            <a:pPr marL="742950" fontAlgn="auto">
              <a:spcAft>
                <a:spcPts val="0"/>
              </a:spcAft>
              <a:defRPr/>
            </a:pPr>
            <a:r>
              <a:rPr lang="zh-CN" altLang="en-US" sz="2000" dirty="0">
                <a:latin typeface="+mn-lt"/>
                <a:ea typeface="+mn-ea"/>
              </a:rPr>
              <a:t>馆员用账号登陆后，</a:t>
            </a:r>
            <a:r>
              <a:rPr lang="zh-CN" altLang="en-US" sz="2000" dirty="0" smtClean="0">
                <a:latin typeface="+mn-lt"/>
                <a:ea typeface="+mn-ea"/>
              </a:rPr>
              <a:t>可通过</a:t>
            </a:r>
            <a:r>
              <a:rPr lang="en-US" altLang="zh-CN" sz="2000" dirty="0" smtClean="0">
                <a:latin typeface="Calibri" pitchFamily="34" charset="0"/>
              </a:rPr>
              <a:t>institutional </a:t>
            </a:r>
            <a:r>
              <a:rPr lang="en-US" altLang="zh-CN" sz="2000" dirty="0">
                <a:latin typeface="Calibri" pitchFamily="34" charset="0"/>
              </a:rPr>
              <a:t>admin dashboard</a:t>
            </a:r>
            <a:r>
              <a:rPr lang="zh-CN" altLang="en-US" sz="2000" dirty="0" smtClean="0">
                <a:latin typeface="+mn-lt"/>
                <a:ea typeface="+mn-ea"/>
              </a:rPr>
              <a:t>查看</a:t>
            </a:r>
            <a:r>
              <a:rPr lang="zh-CN" altLang="en-US" sz="2000" dirty="0">
                <a:latin typeface="+mn-lt"/>
                <a:ea typeface="+mn-ea"/>
              </a:rPr>
              <a:t>本单位账户信息</a:t>
            </a:r>
            <a:r>
              <a:rPr lang="zh-CN" altLang="en-US" sz="2000" dirty="0" smtClean="0">
                <a:latin typeface="+mn-lt"/>
                <a:ea typeface="+mn-ea"/>
              </a:rPr>
              <a:t>。</a:t>
            </a:r>
            <a:endParaRPr lang="zh-CN" altLang="en-US" sz="2000" dirty="0">
              <a:latin typeface="+mn-lt"/>
              <a:ea typeface="+mn-ea"/>
            </a:endParaRPr>
          </a:p>
          <a:p>
            <a:pPr marL="741600" fontAlgn="auto">
              <a:spcBef>
                <a:spcPts val="0"/>
              </a:spcBef>
              <a:spcAft>
                <a:spcPts val="0"/>
              </a:spcAft>
              <a:defRPr/>
            </a:pPr>
            <a:r>
              <a:rPr lang="zh-CN" altLang="en-US" sz="2000" dirty="0" smtClean="0">
                <a:latin typeface="+mn-lt"/>
                <a:ea typeface="+mn-ea"/>
              </a:rPr>
              <a:t>订购后，</a:t>
            </a:r>
            <a:r>
              <a:rPr lang="zh-CN" altLang="en-US" sz="2000" dirty="0">
                <a:latin typeface="+mn-lt"/>
                <a:ea typeface="+mn-ea"/>
              </a:rPr>
              <a:t>您将受到一封邮件，内含管理员登录</a:t>
            </a:r>
            <a:r>
              <a:rPr lang="zh-CN" altLang="en-US" sz="2000" dirty="0" smtClean="0">
                <a:latin typeface="+mn-lt"/>
                <a:ea typeface="+mn-ea"/>
              </a:rPr>
              <a:t>名（通常是图书馆联系人的工作邮箱）及密码。</a:t>
            </a:r>
            <a:r>
              <a:rPr lang="en-US" altLang="zh-CN" sz="2000" dirty="0" smtClean="0">
                <a:latin typeface="+mn-lt"/>
                <a:ea typeface="+mn-ea"/>
              </a:rPr>
              <a:t>iGroup</a:t>
            </a:r>
            <a:r>
              <a:rPr lang="zh-CN" altLang="en-US" sz="2000" dirty="0" smtClean="0">
                <a:latin typeface="+mn-lt"/>
                <a:ea typeface="+mn-ea"/>
              </a:rPr>
              <a:t>会请</a:t>
            </a:r>
            <a:r>
              <a:rPr lang="en-US" altLang="zh-CN" sz="2000" dirty="0" smtClean="0">
                <a:latin typeface="+mn-lt"/>
                <a:ea typeface="+mn-ea"/>
              </a:rPr>
              <a:t>ASME</a:t>
            </a:r>
            <a:r>
              <a:rPr lang="zh-CN" altLang="en-US" sz="2000" dirty="0" smtClean="0">
                <a:latin typeface="+mn-lt"/>
                <a:ea typeface="+mn-ea"/>
              </a:rPr>
              <a:t>统一激活，已确保管理功能可用。</a:t>
            </a:r>
            <a:endParaRPr lang="en-US" altLang="zh-CN" sz="2000" dirty="0">
              <a:latin typeface="+mn-lt"/>
              <a:ea typeface="+mn-ea"/>
            </a:endParaRPr>
          </a:p>
          <a:p>
            <a:pPr marL="741600" fontAlgn="auto">
              <a:spcBef>
                <a:spcPts val="0"/>
              </a:spcBef>
              <a:spcAft>
                <a:spcPts val="0"/>
              </a:spcAft>
              <a:defRPr/>
            </a:pPr>
            <a:endParaRPr lang="zh-CN" altLang="en-US" sz="2000" dirty="0">
              <a:latin typeface="+mn-lt"/>
              <a:ea typeface="+mn-ea"/>
            </a:endParaRPr>
          </a:p>
        </p:txBody>
      </p:sp>
      <p:pic>
        <p:nvPicPr>
          <p:cNvPr id="19458" name="Picture 2"/>
          <p:cNvPicPr>
            <a:picLocks noChangeAspect="1" noChangeArrowheads="1"/>
          </p:cNvPicPr>
          <p:nvPr/>
        </p:nvPicPr>
        <p:blipFill>
          <a:blip r:embed="rId3"/>
          <a:srcRect/>
          <a:stretch>
            <a:fillRect/>
          </a:stretch>
        </p:blipFill>
        <p:spPr bwMode="auto">
          <a:xfrm>
            <a:off x="1428750" y="3538538"/>
            <a:ext cx="7215188" cy="18907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Administrator\Desktop\QQ截图20130613112904.jpg"/>
          <p:cNvPicPr>
            <a:picLocks noChangeAspect="1" noChangeArrowheads="1"/>
          </p:cNvPicPr>
          <p:nvPr/>
        </p:nvPicPr>
        <p:blipFill>
          <a:blip r:embed="rId2"/>
          <a:srcRect/>
          <a:stretch>
            <a:fillRect/>
          </a:stretch>
        </p:blipFill>
        <p:spPr bwMode="auto">
          <a:xfrm>
            <a:off x="285750" y="714375"/>
            <a:ext cx="8415338" cy="5018088"/>
          </a:xfrm>
          <a:prstGeom prst="rect">
            <a:avLst/>
          </a:prstGeom>
          <a:noFill/>
          <a:ln w="9525">
            <a:solidFill>
              <a:schemeClr val="accent1"/>
            </a:solidFill>
            <a:miter lim="800000"/>
            <a:headEnd/>
            <a:tailEnd/>
          </a:ln>
        </p:spPr>
      </p:pic>
      <p:sp>
        <p:nvSpPr>
          <p:cNvPr id="6" name="圆角矩形标注 5"/>
          <p:cNvSpPr>
            <a:spLocks noChangeArrowheads="1"/>
          </p:cNvSpPr>
          <p:nvPr/>
        </p:nvSpPr>
        <p:spPr bwMode="auto">
          <a:xfrm>
            <a:off x="5072063" y="3643313"/>
            <a:ext cx="3643312" cy="1428750"/>
          </a:xfrm>
          <a:prstGeom prst="wedgeRoundRectCallout">
            <a:avLst>
              <a:gd name="adj1" fmla="val -838"/>
              <a:gd name="adj2" fmla="val -240375"/>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馆员登陆后，可</a:t>
            </a:r>
            <a:r>
              <a:rPr lang="zh-CN" altLang="en-US" dirty="0" smtClean="0">
                <a:latin typeface="Calibri" pitchFamily="34" charset="0"/>
              </a:rPr>
              <a:t>在</a:t>
            </a:r>
            <a:r>
              <a:rPr lang="en-US" altLang="zh-CN" dirty="0" smtClean="0">
                <a:latin typeface="Calibri" pitchFamily="34" charset="0"/>
              </a:rPr>
              <a:t>institutional admin dashboard</a:t>
            </a:r>
            <a:r>
              <a:rPr lang="zh-CN" altLang="en-US" dirty="0" smtClean="0">
                <a:latin typeface="Calibri" pitchFamily="34" charset="0"/>
              </a:rPr>
              <a:t>中</a:t>
            </a:r>
            <a:r>
              <a:rPr lang="zh-CN" altLang="en-US" dirty="0">
                <a:latin typeface="Calibri" pitchFamily="34" charset="0"/>
              </a:rPr>
              <a:t>看到本校的订购的产品和下载。</a:t>
            </a:r>
            <a:endParaRPr lang="en-US" altLang="zh-CN" dirty="0">
              <a:latin typeface="Calibri" pitchFamily="34" charset="0"/>
            </a:endParaRPr>
          </a:p>
          <a:p>
            <a:r>
              <a:rPr lang="zh-CN" altLang="en-US" dirty="0">
                <a:latin typeface="Calibri" pitchFamily="34" charset="0"/>
              </a:rPr>
              <a:t>（限订购用户，试用无此功能）</a:t>
            </a:r>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txBox="1">
            <a:spLocks/>
          </p:cNvSpPr>
          <p:nvPr/>
        </p:nvSpPr>
        <p:spPr bwMode="auto">
          <a:xfrm>
            <a:off x="642938" y="642938"/>
            <a:ext cx="7786687" cy="5286375"/>
          </a:xfrm>
          <a:prstGeom prst="rect">
            <a:avLst/>
          </a:prstGeom>
          <a:noFill/>
          <a:ln w="9525">
            <a:noFill/>
            <a:miter lim="800000"/>
            <a:headEnd/>
            <a:tailEnd/>
          </a:ln>
        </p:spPr>
        <p:txBody>
          <a:bodyPr anchor="ctr"/>
          <a:lstStyle/>
          <a:p>
            <a:pPr marL="741363"/>
            <a:r>
              <a:rPr lang="en-US" altLang="zh-CN" sz="2000" b="1" dirty="0">
                <a:latin typeface="Calibri" pitchFamily="34" charset="0"/>
              </a:rPr>
              <a:t>COUNTER</a:t>
            </a:r>
            <a:r>
              <a:rPr lang="zh-CN" altLang="en-US" sz="2000" b="1" dirty="0">
                <a:latin typeface="Calibri" pitchFamily="34" charset="0"/>
              </a:rPr>
              <a:t>报告</a:t>
            </a:r>
          </a:p>
          <a:p>
            <a:pPr marL="741363"/>
            <a:r>
              <a:rPr lang="zh-CN" altLang="en-US" sz="2000" dirty="0" smtClean="0">
                <a:latin typeface="Calibri" pitchFamily="34" charset="0"/>
              </a:rPr>
              <a:t>在管理员</a:t>
            </a:r>
            <a:r>
              <a:rPr lang="zh-CN" altLang="en-US" sz="2000" dirty="0">
                <a:latin typeface="Calibri" pitchFamily="34" charset="0"/>
              </a:rPr>
              <a:t>控制面板上，可</a:t>
            </a:r>
            <a:r>
              <a:rPr lang="zh-CN" altLang="en-US" sz="2000" dirty="0" smtClean="0">
                <a:latin typeface="Calibri" pitchFamily="34" charset="0"/>
              </a:rPr>
              <a:t>找到以下使用报告：</a:t>
            </a:r>
            <a:endParaRPr lang="zh-CN" altLang="en-US" sz="2000" dirty="0">
              <a:latin typeface="Calibri" pitchFamily="34" charset="0"/>
            </a:endParaRPr>
          </a:p>
          <a:p>
            <a:pPr marL="741363"/>
            <a:endParaRPr lang="en-US" altLang="zh-CN" sz="2000" dirty="0">
              <a:latin typeface="Calibri" pitchFamily="34" charset="0"/>
            </a:endParaRPr>
          </a:p>
          <a:p>
            <a:pPr marL="741363"/>
            <a:r>
              <a:rPr lang="en-US" altLang="zh-CN" b="1" dirty="0">
                <a:solidFill>
                  <a:srgbClr val="00B0F0"/>
                </a:solidFill>
                <a:latin typeface="微软雅黑" pitchFamily="34" charset="-122"/>
                <a:ea typeface="微软雅黑" pitchFamily="34" charset="-122"/>
              </a:rPr>
              <a:t>※</a:t>
            </a:r>
            <a:r>
              <a:rPr lang="en-US" altLang="zh-CN" dirty="0">
                <a:latin typeface="微软雅黑" pitchFamily="34" charset="-122"/>
                <a:ea typeface="微软雅黑" pitchFamily="34" charset="-122"/>
              </a:rPr>
              <a:t> </a:t>
            </a:r>
            <a:r>
              <a:rPr lang="zh-CN" altLang="en-US" dirty="0" smtClean="0">
                <a:latin typeface="微软雅黑" pitchFamily="34" charset="-122"/>
                <a:ea typeface="微软雅黑" pitchFamily="34" charset="-122"/>
              </a:rPr>
              <a:t>全部期刊</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会议录下载次数</a:t>
            </a:r>
            <a:endParaRPr lang="en-US" altLang="zh-CN" dirty="0" smtClean="0">
              <a:latin typeface="微软雅黑" pitchFamily="34" charset="-122"/>
              <a:ea typeface="微软雅黑" pitchFamily="34" charset="-122"/>
            </a:endParaRPr>
          </a:p>
          <a:p>
            <a:pPr marL="741363"/>
            <a:r>
              <a:rPr lang="en-US" altLang="zh-CN" b="1" dirty="0" smtClean="0">
                <a:solidFill>
                  <a:srgbClr val="00B0F0"/>
                </a:solidFill>
                <a:latin typeface="微软雅黑" pitchFamily="34" charset="-122"/>
                <a:ea typeface="微软雅黑" pitchFamily="34" charset="-122"/>
              </a:rPr>
              <a:t>※ </a:t>
            </a:r>
            <a:r>
              <a:rPr lang="zh-CN" altLang="en-US" dirty="0">
                <a:latin typeface="微软雅黑" pitchFamily="34" charset="-122"/>
                <a:ea typeface="微软雅黑" pitchFamily="34" charset="-122"/>
              </a:rPr>
              <a:t>电</a:t>
            </a:r>
            <a:r>
              <a:rPr lang="zh-CN" altLang="en-US" dirty="0" smtClean="0">
                <a:latin typeface="微软雅黑" pitchFamily="34" charset="-122"/>
                <a:ea typeface="微软雅黑" pitchFamily="34" charset="-122"/>
              </a:rPr>
              <a:t>子书下载次数</a:t>
            </a:r>
            <a:endParaRPr lang="en-US" altLang="zh-CN" dirty="0">
              <a:latin typeface="微软雅黑" pitchFamily="34" charset="-122"/>
              <a:ea typeface="微软雅黑" pitchFamily="34" charset="-122"/>
            </a:endParaRPr>
          </a:p>
          <a:p>
            <a:pPr marL="741363"/>
            <a:r>
              <a:rPr lang="en-US" altLang="zh-CN" b="1" dirty="0" smtClean="0">
                <a:solidFill>
                  <a:srgbClr val="00B0F0"/>
                </a:solidFill>
                <a:latin typeface="微软雅黑" pitchFamily="34" charset="-122"/>
                <a:ea typeface="微软雅黑" pitchFamily="34" charset="-122"/>
              </a:rPr>
              <a:t>※ </a:t>
            </a:r>
            <a:r>
              <a:rPr lang="zh-CN" altLang="en-US" dirty="0">
                <a:latin typeface="微软雅黑" pitchFamily="34" charset="-122"/>
                <a:ea typeface="微软雅黑" pitchFamily="34" charset="-122"/>
              </a:rPr>
              <a:t>登入次数和</a:t>
            </a:r>
            <a:r>
              <a:rPr lang="zh-CN" altLang="en-US" dirty="0" smtClean="0">
                <a:latin typeface="微软雅黑" pitchFamily="34" charset="-122"/>
                <a:ea typeface="微软雅黑" pitchFamily="34" charset="-122"/>
              </a:rPr>
              <a:t>检索量</a:t>
            </a:r>
            <a:endParaRPr lang="en-US" altLang="zh-CN" dirty="0" smtClean="0">
              <a:latin typeface="微软雅黑" pitchFamily="34" charset="-122"/>
              <a:ea typeface="微软雅黑" pitchFamily="34" charset="-122"/>
            </a:endParaRPr>
          </a:p>
          <a:p>
            <a:pPr marL="741363"/>
            <a:r>
              <a:rPr lang="en-US" altLang="zh-CN" b="1" dirty="0" smtClean="0">
                <a:solidFill>
                  <a:srgbClr val="00B0F0"/>
                </a:solidFill>
                <a:latin typeface="微软雅黑" pitchFamily="34" charset="-122"/>
                <a:ea typeface="微软雅黑" pitchFamily="34" charset="-122"/>
              </a:rPr>
              <a:t>※ </a:t>
            </a:r>
            <a:r>
              <a:rPr lang="zh-CN" altLang="en-US" dirty="0">
                <a:latin typeface="微软雅黑" pitchFamily="34" charset="-122"/>
                <a:ea typeface="微软雅黑" pitchFamily="34" charset="-122"/>
              </a:rPr>
              <a:t>过刊（</a:t>
            </a:r>
            <a:r>
              <a:rPr lang="en-US" altLang="zh-CN" dirty="0">
                <a:latin typeface="微软雅黑" pitchFamily="34" charset="-122"/>
                <a:ea typeface="微软雅黑" pitchFamily="34" charset="-122"/>
              </a:rPr>
              <a:t>2000</a:t>
            </a:r>
            <a:r>
              <a:rPr lang="zh-CN" altLang="en-US" dirty="0">
                <a:latin typeface="微软雅黑" pitchFamily="34" charset="-122"/>
                <a:ea typeface="微软雅黑" pitchFamily="34" charset="-122"/>
              </a:rPr>
              <a:t>年前）下载次数</a:t>
            </a:r>
            <a:endParaRPr lang="en-US" altLang="zh-CN" dirty="0">
              <a:latin typeface="微软雅黑" pitchFamily="34" charset="-122"/>
              <a:ea typeface="微软雅黑" pitchFamily="34" charset="-122"/>
            </a:endParaRPr>
          </a:p>
          <a:p>
            <a:pPr marL="741363"/>
            <a:endParaRPr lang="en-US" altLang="zh-CN" sz="2000" b="1" dirty="0">
              <a:latin typeface="Calibri" pitchFamily="34" charset="0"/>
            </a:endParaRPr>
          </a:p>
          <a:p>
            <a:pPr marL="741363"/>
            <a:r>
              <a:rPr lang="en-US" altLang="zh-CN" sz="2000" b="1" dirty="0">
                <a:latin typeface="Calibri" pitchFamily="34" charset="0"/>
              </a:rPr>
              <a:t>MARC </a:t>
            </a:r>
            <a:r>
              <a:rPr lang="zh-CN" altLang="en-US" sz="2000" b="1" dirty="0">
                <a:latin typeface="Calibri" pitchFamily="34" charset="0"/>
              </a:rPr>
              <a:t>记录</a:t>
            </a:r>
          </a:p>
          <a:p>
            <a:pPr marL="741363"/>
            <a:r>
              <a:rPr lang="zh-CN" altLang="en-US" sz="2000" dirty="0">
                <a:latin typeface="Calibri" pitchFamily="34" charset="0"/>
              </a:rPr>
              <a:t>平台搬迁后，</a:t>
            </a:r>
            <a:r>
              <a:rPr lang="en-US" altLang="zh-CN" sz="2000" dirty="0">
                <a:latin typeface="Calibri" pitchFamily="34" charset="0"/>
              </a:rPr>
              <a:t>ASME</a:t>
            </a:r>
            <a:r>
              <a:rPr lang="zh-CN" altLang="en-US" sz="2000" dirty="0">
                <a:latin typeface="Calibri" pitchFamily="34" charset="0"/>
              </a:rPr>
              <a:t>电子书的</a:t>
            </a:r>
            <a:r>
              <a:rPr lang="en-US" altLang="zh-CN" sz="2000" dirty="0">
                <a:latin typeface="Calibri" pitchFamily="34" charset="0"/>
              </a:rPr>
              <a:t>DOI </a:t>
            </a:r>
            <a:r>
              <a:rPr lang="zh-CN" altLang="en-US" sz="2000" dirty="0">
                <a:latin typeface="Calibri" pitchFamily="34" charset="0"/>
              </a:rPr>
              <a:t>编号不会改变，因此 </a:t>
            </a:r>
            <a:r>
              <a:rPr lang="en-US" altLang="zh-CN" sz="2000" dirty="0">
                <a:latin typeface="Calibri" pitchFamily="34" charset="0"/>
              </a:rPr>
              <a:t>MARC </a:t>
            </a:r>
            <a:r>
              <a:rPr lang="zh-CN" altLang="en-US" sz="2000" dirty="0">
                <a:latin typeface="Calibri" pitchFamily="34" charset="0"/>
              </a:rPr>
              <a:t>记录无需作任何变动。</a:t>
            </a:r>
            <a:endParaRPr lang="en-US" altLang="zh-CN" sz="2000" dirty="0">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42938" y="1000125"/>
            <a:ext cx="7786687" cy="4643438"/>
          </a:xfrm>
          <a:prstGeom prst="rect">
            <a:avLst/>
          </a:prstGeom>
        </p:spPr>
        <p:txBody>
          <a:bodyPr anchor="ctr"/>
          <a:lstStyle/>
          <a:p>
            <a:pPr indent="-742950" fontAlgn="auto">
              <a:spcAft>
                <a:spcPts val="0"/>
              </a:spcAft>
              <a:buFont typeface="+mj-lt"/>
              <a:buAutoNum type="alphaUcPeriod" startAt="4"/>
              <a:defRPr/>
            </a:pPr>
            <a:r>
              <a:rPr lang="zh-CN" altLang="en-US" sz="3600" b="1" dirty="0">
                <a:latin typeface="+mn-lt"/>
                <a:ea typeface="+mn-ea"/>
              </a:rPr>
              <a:t>移动应用</a:t>
            </a:r>
            <a:endParaRPr lang="en-US" altLang="zh-CN" sz="3600" b="1" dirty="0">
              <a:latin typeface="+mn-lt"/>
              <a:ea typeface="+mn-ea"/>
            </a:endParaRPr>
          </a:p>
          <a:p>
            <a:pPr indent="-742950" fontAlgn="auto">
              <a:spcAft>
                <a:spcPts val="0"/>
              </a:spcAft>
              <a:defRPr/>
            </a:pPr>
            <a:endParaRPr lang="en-US" altLang="zh-CN" sz="3200" b="1" dirty="0">
              <a:latin typeface="+mn-lt"/>
              <a:ea typeface="+mn-ea"/>
            </a:endParaRPr>
          </a:p>
          <a:p>
            <a:pPr marL="742950" fontAlgn="auto">
              <a:spcAft>
                <a:spcPts val="0"/>
              </a:spcAft>
              <a:defRPr/>
            </a:pPr>
            <a:r>
              <a:rPr lang="en-US" altLang="zh-CN" sz="2000" dirty="0">
                <a:latin typeface="+mn-lt"/>
                <a:ea typeface="+mn-ea"/>
              </a:rPr>
              <a:t>ASME </a:t>
            </a:r>
            <a:r>
              <a:rPr lang="zh-CN" altLang="en-US" sz="2000" dirty="0">
                <a:latin typeface="+mn-lt"/>
                <a:ea typeface="+mn-ea"/>
              </a:rPr>
              <a:t>用户可通过所在单位的网络进入新平台，用个人邮箱建立一个账号，然后用移动设备访问 新平台并用该账号登陆即可。为验证移动用户是否隶属于订阅 </a:t>
            </a:r>
            <a:r>
              <a:rPr lang="en-US" altLang="zh-CN" sz="2000" dirty="0">
                <a:latin typeface="+mn-lt"/>
                <a:ea typeface="+mn-ea"/>
              </a:rPr>
              <a:t>ASME </a:t>
            </a:r>
            <a:r>
              <a:rPr lang="zh-CN" altLang="en-US" sz="2000" dirty="0">
                <a:latin typeface="+mn-lt"/>
                <a:ea typeface="+mn-ea"/>
              </a:rPr>
              <a:t>的单位，需每三个月至少通过电脑登录一次。</a:t>
            </a:r>
            <a:endParaRPr lang="en-US" altLang="zh-CN" sz="2000" dirty="0">
              <a:latin typeface="+mn-lt"/>
              <a:ea typeface="+mn-ea"/>
            </a:endParaRPr>
          </a:p>
          <a:p>
            <a:pPr marL="742950" fontAlgn="auto">
              <a:spcAft>
                <a:spcPts val="0"/>
              </a:spcAft>
              <a:defRPr/>
            </a:pPr>
            <a:endParaRPr lang="en-US" altLang="zh-CN" sz="2000" dirty="0">
              <a:latin typeface="+mn-lt"/>
              <a:ea typeface="+mn-ea"/>
            </a:endParaRPr>
          </a:p>
          <a:p>
            <a:pPr marL="742950" fontAlgn="auto">
              <a:spcAft>
                <a:spcPts val="0"/>
              </a:spcAft>
              <a:defRPr/>
            </a:pPr>
            <a:r>
              <a:rPr lang="en-US" altLang="zh-CN" b="1" dirty="0">
                <a:solidFill>
                  <a:srgbClr val="00B0F0"/>
                </a:solidFill>
                <a:latin typeface="微软雅黑" pitchFamily="34" charset="-122"/>
                <a:ea typeface="微软雅黑" pitchFamily="34" charset="-122"/>
              </a:rPr>
              <a:t>※ </a:t>
            </a:r>
            <a:r>
              <a:rPr lang="zh-CN" altLang="en-US" dirty="0">
                <a:latin typeface="微软雅黑" pitchFamily="34" charset="-122"/>
                <a:ea typeface="微软雅黑" pitchFamily="34" charset="-122"/>
              </a:rPr>
              <a:t>您在旧平台上设置的邮件提醒将无法延续至新平台。如您需要这项服务，请在新平台重建账号。</a:t>
            </a:r>
          </a:p>
          <a:p>
            <a:pPr marL="742950" fontAlgn="auto">
              <a:spcAft>
                <a:spcPts val="0"/>
              </a:spcAft>
              <a:defRPr/>
            </a:pPr>
            <a:endParaRPr lang="zh-CN" altLang="en-US" sz="2000" dirty="0">
              <a:latin typeface="+mn-lt"/>
              <a:ea typeface="+mn-ea"/>
            </a:endParaRPr>
          </a:p>
          <a:p>
            <a:pPr marL="741600" fontAlgn="auto">
              <a:spcBef>
                <a:spcPts val="0"/>
              </a:spcBef>
              <a:spcAft>
                <a:spcPts val="0"/>
              </a:spcAft>
              <a:defRPr/>
            </a:pPr>
            <a:endParaRPr lang="zh-CN" altLang="en-US" sz="2000" dirty="0">
              <a:latin typeface="+mn-lt"/>
              <a:ea typeface="+mn-ea"/>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txBox="1">
            <a:spLocks/>
          </p:cNvSpPr>
          <p:nvPr/>
        </p:nvSpPr>
        <p:spPr bwMode="auto">
          <a:xfrm>
            <a:off x="428625" y="1355725"/>
            <a:ext cx="8358188" cy="4645025"/>
          </a:xfrm>
          <a:prstGeom prst="rect">
            <a:avLst/>
          </a:prstGeom>
          <a:noFill/>
          <a:ln w="9525">
            <a:noFill/>
            <a:miter lim="800000"/>
            <a:headEnd/>
            <a:tailEnd/>
          </a:ln>
        </p:spPr>
        <p:txBody>
          <a:bodyPr/>
          <a:lstStyle/>
          <a:p>
            <a:pPr>
              <a:spcBef>
                <a:spcPts val="600"/>
              </a:spcBef>
            </a:pPr>
            <a:endParaRPr lang="en-US" altLang="zh-CN" sz="2000" b="1" dirty="0">
              <a:latin typeface="Calibri" pitchFamily="34" charset="0"/>
            </a:endParaRPr>
          </a:p>
          <a:p>
            <a:pPr algn="ctr">
              <a:spcBef>
                <a:spcPts val="600"/>
              </a:spcBef>
            </a:pPr>
            <a:r>
              <a:rPr lang="zh-CN" altLang="en-US" sz="6000" b="1" dirty="0">
                <a:latin typeface="Calibri" pitchFamily="34" charset="0"/>
              </a:rPr>
              <a:t>  谢   谢 </a:t>
            </a:r>
            <a:endParaRPr lang="en-US" altLang="zh-CN" sz="6000" b="1" dirty="0">
              <a:latin typeface="Calibri" pitchFamily="34" charset="0"/>
            </a:endParaRPr>
          </a:p>
          <a:p>
            <a:pPr>
              <a:spcBef>
                <a:spcPts val="600"/>
              </a:spcBef>
            </a:pPr>
            <a:endParaRPr lang="en-US" altLang="zh-CN" sz="2000" b="1" dirty="0">
              <a:latin typeface="Calibri" pitchFamily="34" charset="0"/>
            </a:endParaRPr>
          </a:p>
          <a:p>
            <a:pPr>
              <a:spcBef>
                <a:spcPts val="600"/>
              </a:spcBef>
            </a:pPr>
            <a:r>
              <a:rPr lang="zh-CN" altLang="en-US" sz="2000" b="1" dirty="0">
                <a:latin typeface="Calibri" pitchFamily="34" charset="0"/>
              </a:rPr>
              <a:t>    </a:t>
            </a:r>
            <a:endParaRPr lang="en-US" altLang="zh-CN" sz="2000" b="1" dirty="0">
              <a:latin typeface="Calibri" pitchFamily="34" charset="0"/>
            </a:endParaRPr>
          </a:p>
          <a:p>
            <a:pPr algn="ctr">
              <a:spcBef>
                <a:spcPts val="600"/>
              </a:spcBef>
            </a:pPr>
            <a:r>
              <a:rPr lang="en-US" altLang="zh-CN" sz="2400" b="1" dirty="0">
                <a:latin typeface="Calibri" pitchFamily="34" charset="0"/>
              </a:rPr>
              <a:t>iGroup</a:t>
            </a:r>
            <a:r>
              <a:rPr lang="zh-CN" altLang="en-US" sz="2400" b="1" dirty="0" smtClean="0">
                <a:latin typeface="Calibri" pitchFamily="34" charset="0"/>
              </a:rPr>
              <a:t>中国</a:t>
            </a:r>
            <a:endParaRPr lang="en-US" altLang="zh-CN" sz="2400" b="1" dirty="0">
              <a:latin typeface="Calibri" pitchFamily="34" charset="0"/>
            </a:endParaRPr>
          </a:p>
          <a:p>
            <a:pPr algn="ctr">
              <a:spcBef>
                <a:spcPts val="600"/>
              </a:spcBef>
            </a:pPr>
            <a:endParaRPr lang="en-US" altLang="zh-CN" sz="2000" b="1" dirty="0">
              <a:latin typeface="Calibri" pitchFamily="34" charset="0"/>
            </a:endParaRPr>
          </a:p>
          <a:p>
            <a:pPr>
              <a:spcBef>
                <a:spcPts val="600"/>
              </a:spcBef>
            </a:pPr>
            <a:r>
              <a:rPr lang="en-US" altLang="zh-CN" sz="2000" b="1" dirty="0">
                <a:latin typeface="Calibri" pitchFamily="34" charset="0"/>
              </a:rPr>
              <a:t>	</a:t>
            </a:r>
            <a:r>
              <a:rPr lang="zh-CN" altLang="en-US" sz="2000" b="1" dirty="0">
                <a:latin typeface="Calibri" pitchFamily="34" charset="0"/>
              </a:rPr>
              <a:t>上海办</a:t>
            </a:r>
            <a:r>
              <a:rPr lang="en-US" altLang="zh-CN" sz="2000" b="1" dirty="0">
                <a:latin typeface="Calibri" pitchFamily="34" charset="0"/>
              </a:rPr>
              <a:t>: 021-64454595		</a:t>
            </a:r>
            <a:r>
              <a:rPr lang="zh-CN" altLang="en-US" sz="2000" b="1" dirty="0">
                <a:latin typeface="Calibri" pitchFamily="34" charset="0"/>
              </a:rPr>
              <a:t>北京办</a:t>
            </a:r>
            <a:r>
              <a:rPr lang="en-US" altLang="zh-CN" sz="2000" b="1" dirty="0">
                <a:latin typeface="Calibri" pitchFamily="34" charset="0"/>
              </a:rPr>
              <a:t>: 010-82331971</a:t>
            </a:r>
          </a:p>
          <a:p>
            <a:pPr>
              <a:spcBef>
                <a:spcPts val="600"/>
              </a:spcBef>
            </a:pPr>
            <a:r>
              <a:rPr lang="en-US" altLang="zh-CN" sz="2000" b="1" dirty="0">
                <a:latin typeface="Calibri" pitchFamily="34" charset="0"/>
              </a:rPr>
              <a:t>	</a:t>
            </a:r>
            <a:r>
              <a:rPr lang="zh-CN" altLang="en-US" sz="2000" b="1" dirty="0">
                <a:latin typeface="Calibri" pitchFamily="34" charset="0"/>
              </a:rPr>
              <a:t>广州办</a:t>
            </a:r>
            <a:r>
              <a:rPr lang="en-US" altLang="zh-CN" sz="2000" b="1" dirty="0">
                <a:latin typeface="Calibri" pitchFamily="34" charset="0"/>
              </a:rPr>
              <a:t>: 020-83274076		</a:t>
            </a:r>
            <a:r>
              <a:rPr lang="zh-CN" altLang="en-US" sz="2000" b="1" dirty="0">
                <a:latin typeface="Calibri" pitchFamily="34" charset="0"/>
              </a:rPr>
              <a:t>西安办</a:t>
            </a:r>
            <a:r>
              <a:rPr lang="en-US" altLang="zh-CN" sz="2000" b="1" dirty="0">
                <a:latin typeface="Calibri" pitchFamily="34" charset="0"/>
              </a:rPr>
              <a:t>: 029-89353458 		</a:t>
            </a:r>
          </a:p>
          <a:p>
            <a:pPr algn="ctr">
              <a:spcBef>
                <a:spcPts val="600"/>
              </a:spcBef>
            </a:pPr>
            <a:endParaRPr lang="en-US" altLang="zh-CN" sz="2000" b="1"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txBox="1">
            <a:spLocks/>
          </p:cNvSpPr>
          <p:nvPr/>
        </p:nvSpPr>
        <p:spPr bwMode="auto">
          <a:xfrm>
            <a:off x="671513" y="785813"/>
            <a:ext cx="7908925" cy="965200"/>
          </a:xfrm>
          <a:prstGeom prst="rect">
            <a:avLst/>
          </a:prstGeom>
          <a:noFill/>
          <a:ln w="9525">
            <a:noFill/>
            <a:miter lim="800000"/>
            <a:headEnd/>
            <a:tailEnd/>
          </a:ln>
        </p:spPr>
        <p:txBody>
          <a:bodyPr anchor="ctr"/>
          <a:lstStyle/>
          <a:p>
            <a:r>
              <a:rPr lang="en-US" altLang="zh-CN" sz="4400">
                <a:latin typeface="Calibri" pitchFamily="34" charset="0"/>
              </a:rPr>
              <a:t>ASME </a:t>
            </a:r>
            <a:r>
              <a:rPr lang="zh-CN" altLang="en-US" sz="4400">
                <a:latin typeface="Calibri" pitchFamily="34" charset="0"/>
              </a:rPr>
              <a:t>学会主席</a:t>
            </a:r>
            <a:endParaRPr lang="en-US" altLang="zh-CN" sz="4400">
              <a:latin typeface="Calibri" pitchFamily="34" charset="0"/>
            </a:endParaRPr>
          </a:p>
        </p:txBody>
      </p:sp>
      <p:pic>
        <p:nvPicPr>
          <p:cNvPr id="9219" name="图片 4" descr="ASME_Presidents_First_Robert_Henry.png"/>
          <p:cNvPicPr>
            <a:picLocks noGrp="1" noChangeAspect="1"/>
          </p:cNvPicPr>
          <p:nvPr isPhoto="1"/>
        </p:nvPicPr>
        <p:blipFill>
          <a:blip r:embed="rId2"/>
          <a:srcRect l="61719"/>
          <a:stretch>
            <a:fillRect/>
          </a:stretch>
        </p:blipFill>
        <p:spPr bwMode="auto">
          <a:xfrm>
            <a:off x="285780" y="1714501"/>
            <a:ext cx="955511" cy="1594642"/>
          </a:xfrm>
          <a:prstGeom prst="rect">
            <a:avLst/>
          </a:prstGeom>
          <a:noFill/>
          <a:ln w="9525">
            <a:noFill/>
            <a:miter lim="800000"/>
            <a:headEnd/>
            <a:tailEnd/>
          </a:ln>
        </p:spPr>
      </p:pic>
      <p:graphicFrame>
        <p:nvGraphicFramePr>
          <p:cNvPr id="6" name="表格 5"/>
          <p:cNvGraphicFramePr>
            <a:graphicFrameLocks noGrp="1"/>
          </p:cNvGraphicFramePr>
          <p:nvPr/>
        </p:nvGraphicFramePr>
        <p:xfrm>
          <a:off x="2071688" y="1816100"/>
          <a:ext cx="6572296" cy="1854200"/>
        </p:xfrm>
        <a:graphic>
          <a:graphicData uri="http://schemas.openxmlformats.org/drawingml/2006/table">
            <a:tbl>
              <a:tblPr firstRow="1" bandRow="1">
                <a:tableStyleId>{5A111915-BE36-4E01-A7E5-04B1672EAD32}</a:tableStyleId>
              </a:tblPr>
              <a:tblGrid>
                <a:gridCol w="3429024"/>
                <a:gridCol w="3143272"/>
              </a:tblGrid>
              <a:tr h="370840">
                <a:tc>
                  <a:txBody>
                    <a:bodyPr/>
                    <a:lstStyle/>
                    <a:p>
                      <a:pPr algn="ctr"/>
                      <a:r>
                        <a:rPr lang="zh-CN" altLang="en-US" sz="1600" kern="1200" dirty="0" smtClean="0">
                          <a:solidFill>
                            <a:schemeClr val="tx1"/>
                          </a:solidFill>
                          <a:latin typeface="微软雅黑" pitchFamily="34" charset="-122"/>
                          <a:ea typeface="微软雅黑" pitchFamily="34" charset="-122"/>
                        </a:rPr>
                        <a:t>主席</a:t>
                      </a:r>
                      <a:endParaRPr lang="zh-CN" altLang="en-US" sz="1600" b="1" kern="1200" dirty="0" smtClean="0">
                        <a:solidFill>
                          <a:schemeClr val="tx1"/>
                        </a:solidFill>
                        <a:latin typeface="微软雅黑" pitchFamily="34" charset="-122"/>
                        <a:ea typeface="微软雅黑" pitchFamily="34" charset="-122"/>
                        <a:cs typeface="+mn-cs"/>
                      </a:endParaRPr>
                    </a:p>
                  </a:txBody>
                  <a:tcPr anchor="ctr">
                    <a:solidFill>
                      <a:schemeClr val="accent5">
                        <a:lumMod val="20000"/>
                        <a:lumOff val="80000"/>
                      </a:schemeClr>
                    </a:solidFill>
                  </a:tcPr>
                </a:tc>
                <a:tc>
                  <a:txBody>
                    <a:bodyPr/>
                    <a:lstStyle/>
                    <a:p>
                      <a:pPr algn="ctr"/>
                      <a:r>
                        <a:rPr lang="zh-CN" altLang="en-US" sz="1600" kern="1200" dirty="0" smtClean="0">
                          <a:solidFill>
                            <a:schemeClr val="tx1"/>
                          </a:solidFill>
                          <a:latin typeface="微软雅黑" pitchFamily="34" charset="-122"/>
                          <a:ea typeface="微软雅黑" pitchFamily="34" charset="-122"/>
                        </a:rPr>
                        <a:t>专利</a:t>
                      </a:r>
                      <a:r>
                        <a:rPr lang="en-US" altLang="zh-CN" sz="1600" kern="1200" dirty="0" smtClean="0">
                          <a:solidFill>
                            <a:schemeClr val="tx1"/>
                          </a:solidFill>
                          <a:latin typeface="微软雅黑" pitchFamily="34" charset="-122"/>
                          <a:ea typeface="微软雅黑" pitchFamily="34" charset="-122"/>
                        </a:rPr>
                        <a:t>/</a:t>
                      </a:r>
                      <a:r>
                        <a:rPr lang="zh-CN" altLang="en-US" sz="1600" kern="1200" dirty="0" smtClean="0">
                          <a:solidFill>
                            <a:schemeClr val="tx1"/>
                          </a:solidFill>
                          <a:latin typeface="微软雅黑" pitchFamily="34" charset="-122"/>
                          <a:ea typeface="微软雅黑" pitchFamily="34" charset="-122"/>
                        </a:rPr>
                        <a:t>发明</a:t>
                      </a:r>
                      <a:endParaRPr lang="zh-CN" altLang="en-US" sz="1600" b="1" kern="1200" dirty="0" smtClean="0">
                        <a:solidFill>
                          <a:schemeClr val="tx1"/>
                        </a:solidFill>
                        <a:latin typeface="微软雅黑" pitchFamily="34" charset="-122"/>
                        <a:ea typeface="微软雅黑" pitchFamily="34" charset="-122"/>
                        <a:cs typeface="+mn-cs"/>
                      </a:endParaRPr>
                    </a:p>
                  </a:txBody>
                  <a:tcPr anchor="ctr">
                    <a:solidFill>
                      <a:schemeClr val="accent5">
                        <a:lumMod val="20000"/>
                        <a:lumOff val="80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latin typeface="微软雅黑" pitchFamily="34" charset="-122"/>
                          <a:ea typeface="微软雅黑" pitchFamily="34" charset="-122"/>
                        </a:rPr>
                        <a:t>第 </a:t>
                      </a:r>
                      <a:r>
                        <a:rPr lang="en-US" altLang="zh-CN" sz="1600" dirty="0" smtClean="0">
                          <a:latin typeface="微软雅黑" pitchFamily="34" charset="-122"/>
                          <a:ea typeface="微软雅黑" pitchFamily="34" charset="-122"/>
                        </a:rPr>
                        <a:t>1 </a:t>
                      </a:r>
                      <a:r>
                        <a:rPr lang="zh-CN" altLang="en-US" sz="1600" dirty="0" smtClean="0">
                          <a:latin typeface="微软雅黑" pitchFamily="34" charset="-122"/>
                          <a:ea typeface="微软雅黑" pitchFamily="34" charset="-122"/>
                        </a:rPr>
                        <a:t>任 </a:t>
                      </a:r>
                      <a:r>
                        <a:rPr lang="en-US" altLang="zh-CN" sz="1600" dirty="0" smtClean="0">
                          <a:latin typeface="微软雅黑" pitchFamily="34" charset="-122"/>
                          <a:ea typeface="微软雅黑" pitchFamily="34" charset="-122"/>
                        </a:rPr>
                        <a:t>Robert H. Thurston </a:t>
                      </a:r>
                      <a:endParaRPr lang="zh-CN" altLang="en-US" sz="1600" b="0" dirty="0" smtClean="0">
                        <a:latin typeface="微软雅黑" pitchFamily="34" charset="-122"/>
                        <a:ea typeface="微软雅黑" pitchFamily="34" charset="-122"/>
                      </a:endParaRPr>
                    </a:p>
                  </a:txBody>
                  <a:tcPr anchor="ctr"/>
                </a:tc>
                <a:tc>
                  <a:txBody>
                    <a:bodyPr/>
                    <a:lstStyle/>
                    <a:p>
                      <a:pPr algn="ctr"/>
                      <a:r>
                        <a:rPr lang="zh-CN" altLang="en-US" sz="1600" dirty="0" smtClean="0">
                          <a:latin typeface="微软雅黑" pitchFamily="34" charset="-122"/>
                          <a:ea typeface="微软雅黑" pitchFamily="34" charset="-122"/>
                        </a:rPr>
                        <a:t>钢铁性能测试三坐标立体图表</a:t>
                      </a:r>
                      <a:endParaRPr lang="zh-CN" altLang="en-US" sz="1600" b="0" dirty="0">
                        <a:latin typeface="微软雅黑" pitchFamily="34" charset="-122"/>
                        <a:ea typeface="微软雅黑" pitchFamily="34" charset="-122"/>
                      </a:endParaRPr>
                    </a:p>
                  </a:txBody>
                  <a:tcPr anchor="ctr"/>
                </a:tc>
              </a:tr>
              <a:tr h="370840">
                <a:tc>
                  <a:txBody>
                    <a:bodyPr/>
                    <a:lstStyle/>
                    <a:p>
                      <a:pPr algn="ctr"/>
                      <a:r>
                        <a:rPr lang="zh-CN" altLang="en-US" sz="1600" dirty="0" smtClean="0">
                          <a:latin typeface="微软雅黑" pitchFamily="34" charset="-122"/>
                          <a:ea typeface="微软雅黑" pitchFamily="34" charset="-122"/>
                        </a:rPr>
                        <a:t>第</a:t>
                      </a:r>
                      <a:r>
                        <a:rPr lang="en-US" altLang="zh-CN" sz="1600" dirty="0" smtClean="0">
                          <a:latin typeface="微软雅黑" pitchFamily="34" charset="-122"/>
                          <a:ea typeface="微软雅黑" pitchFamily="34" charset="-122"/>
                        </a:rPr>
                        <a:t>25</a:t>
                      </a:r>
                      <a:r>
                        <a:rPr lang="zh-CN" altLang="en-US" sz="1600" dirty="0" smtClean="0">
                          <a:latin typeface="微软雅黑" pitchFamily="34" charset="-122"/>
                          <a:ea typeface="微软雅黑" pitchFamily="34" charset="-122"/>
                        </a:rPr>
                        <a:t>任 </a:t>
                      </a:r>
                      <a:r>
                        <a:rPr lang="en-US" altLang="zh-CN" sz="1600" dirty="0" smtClean="0">
                          <a:latin typeface="微软雅黑" pitchFamily="34" charset="-122"/>
                          <a:ea typeface="微软雅黑" pitchFamily="34" charset="-122"/>
                        </a:rPr>
                        <a:t>Frederick</a:t>
                      </a:r>
                      <a:r>
                        <a:rPr lang="zh-CN" altLang="en-US" sz="1600" baseline="0" dirty="0" smtClean="0">
                          <a:latin typeface="微软雅黑" pitchFamily="34" charset="-122"/>
                          <a:ea typeface="微软雅黑" pitchFamily="34" charset="-122"/>
                        </a:rPr>
                        <a:t> </a:t>
                      </a:r>
                      <a:r>
                        <a:rPr lang="en-US" altLang="zh-CN" sz="1600" baseline="0" dirty="0" smtClean="0">
                          <a:latin typeface="微软雅黑" pitchFamily="34" charset="-122"/>
                          <a:ea typeface="微软雅黑" pitchFamily="34" charset="-122"/>
                        </a:rPr>
                        <a:t>W. Taylor</a:t>
                      </a:r>
                      <a:endParaRPr lang="en-US" altLang="zh-CN" sz="1600" dirty="0" smtClean="0">
                        <a:latin typeface="微软雅黑" pitchFamily="34" charset="-122"/>
                        <a:ea typeface="微软雅黑" pitchFamily="34" charset="-122"/>
                      </a:endParaRPr>
                    </a:p>
                  </a:txBody>
                  <a:tcPr anchor="ctr"/>
                </a:tc>
                <a:tc>
                  <a:txBody>
                    <a:bodyPr/>
                    <a:lstStyle/>
                    <a:p>
                      <a:pPr marL="0" algn="ctr" defTabSz="914400" rtl="0" eaLnBrk="1" latinLnBrk="0" hangingPunct="1"/>
                      <a:r>
                        <a:rPr lang="zh-CN" altLang="en-US" sz="1600" kern="1200" dirty="0" smtClean="0">
                          <a:latin typeface="微软雅黑" pitchFamily="34" charset="-122"/>
                          <a:ea typeface="微软雅黑" pitchFamily="34" charset="-122"/>
                        </a:rPr>
                        <a:t>科学管理法之父</a:t>
                      </a:r>
                      <a:endParaRPr lang="zh-CN" altLang="en-US" sz="1600" b="0" kern="1200" dirty="0" smtClean="0">
                        <a:solidFill>
                          <a:schemeClr val="tx1"/>
                        </a:solidFill>
                        <a:latin typeface="微软雅黑" pitchFamily="34" charset="-122"/>
                        <a:ea typeface="微软雅黑" pitchFamily="34" charset="-122"/>
                        <a:cs typeface="+mn-cs"/>
                      </a:endParaRPr>
                    </a:p>
                  </a:txBody>
                  <a:tcPr anchor="ctr"/>
                </a:tc>
              </a:tr>
              <a:tr h="370840">
                <a:tc>
                  <a:txBody>
                    <a:bodyPr/>
                    <a:lstStyle/>
                    <a:p>
                      <a:pPr algn="ctr"/>
                      <a:r>
                        <a:rPr lang="zh-CN" altLang="en-US" sz="1600" dirty="0" smtClean="0">
                          <a:latin typeface="微软雅黑" pitchFamily="34" charset="-122"/>
                          <a:ea typeface="微软雅黑" pitchFamily="34" charset="-122"/>
                        </a:rPr>
                        <a:t>第</a:t>
                      </a:r>
                      <a:r>
                        <a:rPr lang="en-US" altLang="zh-CN" sz="1600" dirty="0" smtClean="0">
                          <a:latin typeface="微软雅黑" pitchFamily="34" charset="-122"/>
                          <a:ea typeface="微软雅黑" pitchFamily="34" charset="-122"/>
                        </a:rPr>
                        <a:t>29</a:t>
                      </a:r>
                      <a:r>
                        <a:rPr lang="zh-CN" altLang="en-US" sz="1600" dirty="0" smtClean="0">
                          <a:latin typeface="微软雅黑" pitchFamily="34" charset="-122"/>
                          <a:ea typeface="微软雅黑" pitchFamily="34" charset="-122"/>
                        </a:rPr>
                        <a:t>任 </a:t>
                      </a:r>
                      <a:r>
                        <a:rPr lang="en-US" altLang="zh-CN" sz="1600" dirty="0" smtClean="0">
                          <a:latin typeface="微软雅黑" pitchFamily="34" charset="-122"/>
                          <a:ea typeface="微软雅黑" pitchFamily="34" charset="-122"/>
                        </a:rPr>
                        <a:t>George Westinghouse</a:t>
                      </a:r>
                    </a:p>
                  </a:txBody>
                  <a:tcPr anchor="ctr"/>
                </a:tc>
                <a:tc>
                  <a:txBody>
                    <a:bodyPr/>
                    <a:lstStyle/>
                    <a:p>
                      <a:pPr marL="0" algn="ctr" defTabSz="914400" rtl="0" eaLnBrk="1" latinLnBrk="0" hangingPunct="1"/>
                      <a:r>
                        <a:rPr lang="zh-CN" altLang="en-US" sz="1600" b="0" kern="1200" dirty="0" smtClean="0">
                          <a:solidFill>
                            <a:schemeClr val="tx1"/>
                          </a:solidFill>
                          <a:latin typeface="微软雅黑" pitchFamily="34" charset="-122"/>
                          <a:ea typeface="微软雅黑" pitchFamily="34" charset="-122"/>
                          <a:cs typeface="+mn-cs"/>
                        </a:rPr>
                        <a:t>火车空气制动闸</a:t>
                      </a:r>
                    </a:p>
                  </a:txBody>
                  <a:tcPr anchor="ctr"/>
                </a:tc>
              </a:tr>
              <a:tr h="370840">
                <a:tc>
                  <a:txBody>
                    <a:bodyPr/>
                    <a:lstStyle/>
                    <a:p>
                      <a:pPr algn="ctr"/>
                      <a:r>
                        <a:rPr lang="zh-CN" altLang="en-US" sz="1600" dirty="0" smtClean="0">
                          <a:latin typeface="微软雅黑" pitchFamily="34" charset="-122"/>
                          <a:ea typeface="微软雅黑" pitchFamily="34" charset="-122"/>
                        </a:rPr>
                        <a:t>第</a:t>
                      </a:r>
                      <a:r>
                        <a:rPr lang="en-US" altLang="zh-CN" sz="1600" dirty="0" smtClean="0">
                          <a:latin typeface="微软雅黑" pitchFamily="34" charset="-122"/>
                          <a:ea typeface="微软雅黑" pitchFamily="34" charset="-122"/>
                        </a:rPr>
                        <a:t>48</a:t>
                      </a:r>
                      <a:r>
                        <a:rPr lang="zh-CN" altLang="en-US" sz="1600" dirty="0" smtClean="0">
                          <a:latin typeface="微软雅黑" pitchFamily="34" charset="-122"/>
                          <a:ea typeface="微软雅黑" pitchFamily="34" charset="-122"/>
                        </a:rPr>
                        <a:t>任 </a:t>
                      </a:r>
                      <a:r>
                        <a:rPr lang="en-US" altLang="zh-CN" sz="1600" dirty="0" smtClean="0">
                          <a:latin typeface="微软雅黑" pitchFamily="34" charset="-122"/>
                          <a:ea typeface="微软雅黑" pitchFamily="34" charset="-122"/>
                        </a:rPr>
                        <a:t>Elmer Sperry</a:t>
                      </a:r>
                    </a:p>
                  </a:txBody>
                  <a:tcPr anchor="ctr"/>
                </a:tc>
                <a:tc>
                  <a:txBody>
                    <a:bodyPr/>
                    <a:lstStyle/>
                    <a:p>
                      <a:pPr marL="0" algn="ctr" defTabSz="914400" rtl="0" eaLnBrk="1" latinLnBrk="0" hangingPunct="1"/>
                      <a:r>
                        <a:rPr lang="zh-CN" altLang="en-US" sz="1600" b="0" kern="1200" dirty="0" smtClean="0">
                          <a:solidFill>
                            <a:schemeClr val="tx1"/>
                          </a:solidFill>
                          <a:latin typeface="微软雅黑" pitchFamily="34" charset="-122"/>
                          <a:ea typeface="微软雅黑" pitchFamily="34" charset="-122"/>
                          <a:cs typeface="+mn-cs"/>
                        </a:rPr>
                        <a:t>陀螺稳定器（用于美国海军）</a:t>
                      </a:r>
                    </a:p>
                  </a:txBody>
                  <a:tcPr anchor="ctr"/>
                </a:tc>
              </a:tr>
            </a:tbl>
          </a:graphicData>
        </a:graphic>
      </p:graphicFrame>
      <p:pic>
        <p:nvPicPr>
          <p:cNvPr id="9239" name="Picture 2" descr="D:\maryann\产品&amp;出版社\我的产品\ASME\参考\pic\ASME_Presidents_Twenty_Fifth_Frederick_Taylor.png"/>
          <p:cNvPicPr>
            <a:picLocks noChangeAspect="1" noChangeArrowheads="1"/>
          </p:cNvPicPr>
          <p:nvPr/>
        </p:nvPicPr>
        <p:blipFill>
          <a:blip r:embed="rId3"/>
          <a:srcRect r="69060"/>
          <a:stretch>
            <a:fillRect/>
          </a:stretch>
        </p:blipFill>
        <p:spPr bwMode="auto">
          <a:xfrm>
            <a:off x="928692" y="2857496"/>
            <a:ext cx="1000102" cy="1594642"/>
          </a:xfrm>
          <a:prstGeom prst="rect">
            <a:avLst/>
          </a:prstGeom>
          <a:noFill/>
          <a:ln w="9525">
            <a:noFill/>
            <a:miter lim="800000"/>
            <a:headEnd/>
            <a:tailEnd/>
          </a:ln>
        </p:spPr>
      </p:pic>
      <p:graphicFrame>
        <p:nvGraphicFramePr>
          <p:cNvPr id="8" name="表格 7"/>
          <p:cNvGraphicFramePr>
            <a:graphicFrameLocks noGrp="1"/>
          </p:cNvGraphicFramePr>
          <p:nvPr/>
        </p:nvGraphicFramePr>
        <p:xfrm>
          <a:off x="2071688" y="3857628"/>
          <a:ext cx="6572296" cy="741680"/>
        </p:xfrm>
        <a:graphic>
          <a:graphicData uri="http://schemas.openxmlformats.org/drawingml/2006/table">
            <a:tbl>
              <a:tblPr firstRow="1" bandRow="1">
                <a:tableStyleId>{5A111915-BE36-4E01-A7E5-04B1672EAD32}</a:tableStyleId>
              </a:tblPr>
              <a:tblGrid>
                <a:gridCol w="6572296"/>
              </a:tblGrid>
              <a:tr h="370840">
                <a:tc>
                  <a:txBody>
                    <a:bodyPr/>
                    <a:lstStyle/>
                    <a:p>
                      <a:pPr marL="180000" algn="l"/>
                      <a:r>
                        <a:rPr lang="zh-CN" altLang="en-US" sz="1600" b="0" dirty="0" smtClean="0">
                          <a:solidFill>
                            <a:schemeClr val="tx1"/>
                          </a:solidFill>
                          <a:latin typeface="微软雅黑" pitchFamily="34" charset="-122"/>
                          <a:ea typeface="微软雅黑" pitchFamily="34" charset="-122"/>
                        </a:rPr>
                        <a:t>第</a:t>
                      </a:r>
                      <a:r>
                        <a:rPr lang="en-US" altLang="zh-CN" sz="1600" b="0" dirty="0" smtClean="0">
                          <a:solidFill>
                            <a:schemeClr val="tx1"/>
                          </a:solidFill>
                          <a:latin typeface="微软雅黑" pitchFamily="34" charset="-122"/>
                          <a:ea typeface="微软雅黑" pitchFamily="34" charset="-122"/>
                        </a:rPr>
                        <a:t>131</a:t>
                      </a:r>
                      <a:r>
                        <a:rPr lang="zh-CN" altLang="en-US" sz="1600" b="0" dirty="0" smtClean="0">
                          <a:solidFill>
                            <a:schemeClr val="tx1"/>
                          </a:solidFill>
                          <a:latin typeface="微软雅黑" pitchFamily="34" charset="-122"/>
                          <a:ea typeface="微软雅黑" pitchFamily="34" charset="-122"/>
                        </a:rPr>
                        <a:t>任</a:t>
                      </a:r>
                      <a:r>
                        <a:rPr lang="zh-CN" altLang="en-US" sz="1600" b="0" baseline="0" dirty="0" smtClean="0">
                          <a:solidFill>
                            <a:schemeClr val="tx1"/>
                          </a:solidFill>
                          <a:latin typeface="微软雅黑" pitchFamily="34" charset="-122"/>
                          <a:ea typeface="微软雅黑" pitchFamily="34" charset="-122"/>
                        </a:rPr>
                        <a:t> </a:t>
                      </a:r>
                      <a:r>
                        <a:rPr lang="en-US" altLang="zh-CN" sz="1600" b="0" baseline="0" dirty="0" smtClean="0">
                          <a:solidFill>
                            <a:schemeClr val="tx1"/>
                          </a:solidFill>
                          <a:latin typeface="微软雅黑" pitchFamily="34" charset="-122"/>
                          <a:ea typeface="微软雅黑" pitchFamily="34" charset="-122"/>
                        </a:rPr>
                        <a:t>Marc Goldsmith</a:t>
                      </a:r>
                      <a:r>
                        <a:rPr lang="zh-CN" altLang="en-US" sz="1600" b="0" baseline="0" dirty="0" smtClean="0">
                          <a:solidFill>
                            <a:schemeClr val="tx1"/>
                          </a:solidFill>
                          <a:latin typeface="微软雅黑" pitchFamily="34" charset="-122"/>
                          <a:ea typeface="微软雅黑" pitchFamily="34" charset="-122"/>
                        </a:rPr>
                        <a:t>（</a:t>
                      </a:r>
                      <a:r>
                        <a:rPr lang="en-US" altLang="zh-CN" sz="1600" b="0" baseline="0" dirty="0" smtClean="0">
                          <a:solidFill>
                            <a:schemeClr val="tx1"/>
                          </a:solidFill>
                          <a:latin typeface="微软雅黑" pitchFamily="34" charset="-122"/>
                          <a:ea typeface="微软雅黑" pitchFamily="34" charset="-122"/>
                        </a:rPr>
                        <a:t>2013</a:t>
                      </a:r>
                      <a:r>
                        <a:rPr lang="zh-CN" altLang="en-US" sz="1600" b="0" baseline="0" dirty="0" smtClean="0">
                          <a:solidFill>
                            <a:schemeClr val="tx1"/>
                          </a:solidFill>
                          <a:latin typeface="微软雅黑" pitchFamily="34" charset="-122"/>
                          <a:ea typeface="微软雅黑" pitchFamily="34" charset="-122"/>
                        </a:rPr>
                        <a:t>年）</a:t>
                      </a:r>
                      <a:endParaRPr lang="en-US" altLang="zh-CN" sz="1600" b="0" dirty="0" smtClean="0">
                        <a:solidFill>
                          <a:schemeClr val="tx1"/>
                        </a:solidFill>
                        <a:latin typeface="微软雅黑" pitchFamily="34" charset="-122"/>
                        <a:ea typeface="微软雅黑" pitchFamily="34" charset="-122"/>
                      </a:endParaRPr>
                    </a:p>
                  </a:txBody>
                  <a:tcPr anchor="ctr">
                    <a:solidFill>
                      <a:schemeClr val="accent5">
                        <a:lumMod val="20000"/>
                        <a:lumOff val="80000"/>
                      </a:schemeClr>
                    </a:solidFill>
                  </a:tcPr>
                </a:tc>
              </a:tr>
              <a:tr h="370840">
                <a:tc>
                  <a:txBody>
                    <a:bodyPr/>
                    <a:lstStyle/>
                    <a:p>
                      <a:pPr marL="180000" algn="l" defTabSz="914400" rtl="0" eaLnBrk="1" latinLnBrk="0" hangingPunct="1"/>
                      <a:r>
                        <a:rPr lang="zh-CN" altLang="en-US" sz="1600" b="0" kern="1200" dirty="0" smtClean="0">
                          <a:solidFill>
                            <a:schemeClr val="tx1"/>
                          </a:solidFill>
                          <a:latin typeface="微软雅黑" pitchFamily="34" charset="-122"/>
                          <a:ea typeface="微软雅黑" pitchFamily="34" charset="-122"/>
                          <a:cs typeface="+mn-cs"/>
                        </a:rPr>
                        <a:t>核能行业顾问、</a:t>
                      </a:r>
                      <a:r>
                        <a:rPr lang="en-US" altLang="zh-CN" sz="1600" b="0" kern="1200" dirty="0" smtClean="0">
                          <a:solidFill>
                            <a:schemeClr val="tx1"/>
                          </a:solidFill>
                          <a:latin typeface="微软雅黑" pitchFamily="34" charset="-122"/>
                          <a:ea typeface="微软雅黑" pitchFamily="34" charset="-122"/>
                          <a:cs typeface="+mn-cs"/>
                        </a:rPr>
                        <a:t>IEEE</a:t>
                      </a:r>
                      <a:r>
                        <a:rPr lang="en-US" altLang="zh-CN" sz="1600" b="0" kern="1200" baseline="0" dirty="0" smtClean="0">
                          <a:solidFill>
                            <a:schemeClr val="tx1"/>
                          </a:solidFill>
                          <a:latin typeface="微软雅黑" pitchFamily="34" charset="-122"/>
                          <a:ea typeface="微软雅黑" pitchFamily="34" charset="-122"/>
                          <a:cs typeface="+mn-cs"/>
                        </a:rPr>
                        <a:t> </a:t>
                      </a:r>
                      <a:r>
                        <a:rPr lang="zh-CN" altLang="en-US" sz="1600" b="0" kern="1200" baseline="0" dirty="0" smtClean="0">
                          <a:solidFill>
                            <a:schemeClr val="tx1"/>
                          </a:solidFill>
                          <a:latin typeface="微软雅黑" pitchFamily="34" charset="-122"/>
                          <a:ea typeface="微软雅黑" pitchFamily="34" charset="-122"/>
                          <a:cs typeface="+mn-cs"/>
                        </a:rPr>
                        <a:t>高级会员、</a:t>
                      </a:r>
                      <a:r>
                        <a:rPr lang="zh-CN" altLang="en-US" sz="1600" b="0" kern="1200" dirty="0" smtClean="0">
                          <a:solidFill>
                            <a:schemeClr val="tx1"/>
                          </a:solidFill>
                          <a:latin typeface="微软雅黑" pitchFamily="34" charset="-122"/>
                          <a:ea typeface="微软雅黑" pitchFamily="34" charset="-122"/>
                          <a:cs typeface="+mn-cs"/>
                        </a:rPr>
                        <a:t>无国界工程师协会国家指导委员</a:t>
                      </a:r>
                    </a:p>
                  </a:txBody>
                  <a:tcPr anchor="ctr">
                    <a:noFill/>
                  </a:tcPr>
                </a:tc>
              </a:tr>
            </a:tbl>
          </a:graphicData>
        </a:graphic>
      </p:graphicFrame>
      <p:graphicFrame>
        <p:nvGraphicFramePr>
          <p:cNvPr id="7" name="表格 6"/>
          <p:cNvGraphicFramePr>
            <a:graphicFrameLocks noGrp="1"/>
          </p:cNvGraphicFramePr>
          <p:nvPr/>
        </p:nvGraphicFramePr>
        <p:xfrm>
          <a:off x="2071670" y="4572008"/>
          <a:ext cx="6572296" cy="741680"/>
        </p:xfrm>
        <a:graphic>
          <a:graphicData uri="http://schemas.openxmlformats.org/drawingml/2006/table">
            <a:tbl>
              <a:tblPr firstRow="1" bandRow="1">
                <a:tableStyleId>{5A111915-BE36-4E01-A7E5-04B1672EAD32}</a:tableStyleId>
              </a:tblPr>
              <a:tblGrid>
                <a:gridCol w="6572296"/>
              </a:tblGrid>
              <a:tr h="370840">
                <a:tc>
                  <a:txBody>
                    <a:bodyPr/>
                    <a:lstStyle/>
                    <a:p>
                      <a:pPr marL="180000" algn="l"/>
                      <a:r>
                        <a:rPr lang="zh-CN" altLang="en-US" sz="1600" b="0" dirty="0" smtClean="0">
                          <a:solidFill>
                            <a:schemeClr val="tx1"/>
                          </a:solidFill>
                          <a:latin typeface="微软雅黑" pitchFamily="34" charset="-122"/>
                          <a:ea typeface="微软雅黑" pitchFamily="34" charset="-122"/>
                        </a:rPr>
                        <a:t>第</a:t>
                      </a:r>
                      <a:r>
                        <a:rPr lang="en-US" altLang="zh-CN" sz="1600" b="0" dirty="0" smtClean="0">
                          <a:solidFill>
                            <a:schemeClr val="tx1"/>
                          </a:solidFill>
                          <a:latin typeface="微软雅黑" pitchFamily="34" charset="-122"/>
                          <a:ea typeface="微软雅黑" pitchFamily="34" charset="-122"/>
                        </a:rPr>
                        <a:t>132</a:t>
                      </a:r>
                      <a:r>
                        <a:rPr lang="zh-CN" altLang="en-US" sz="1600" b="0" dirty="0" smtClean="0">
                          <a:solidFill>
                            <a:schemeClr val="tx1"/>
                          </a:solidFill>
                          <a:latin typeface="微软雅黑" pitchFamily="34" charset="-122"/>
                          <a:ea typeface="微软雅黑" pitchFamily="34" charset="-122"/>
                        </a:rPr>
                        <a:t>任</a:t>
                      </a:r>
                      <a:r>
                        <a:rPr lang="zh-CN" altLang="en-US" sz="1600" b="0" baseline="0" dirty="0" smtClean="0">
                          <a:solidFill>
                            <a:schemeClr val="tx1"/>
                          </a:solidFill>
                          <a:latin typeface="微软雅黑" pitchFamily="34" charset="-122"/>
                          <a:ea typeface="微软雅黑" pitchFamily="34" charset="-122"/>
                        </a:rPr>
                        <a:t> </a:t>
                      </a:r>
                      <a:r>
                        <a:rPr lang="en-US" altLang="zh-CN" sz="1600" b="0" baseline="0" dirty="0" err="1" smtClean="0">
                          <a:solidFill>
                            <a:schemeClr val="tx1"/>
                          </a:solidFill>
                          <a:latin typeface="微软雅黑" pitchFamily="34" charset="-122"/>
                          <a:ea typeface="微软雅黑" pitchFamily="34" charset="-122"/>
                        </a:rPr>
                        <a:t>Madiha</a:t>
                      </a:r>
                      <a:r>
                        <a:rPr lang="en-US" altLang="zh-CN" sz="1600" b="0" baseline="0" dirty="0" smtClean="0">
                          <a:solidFill>
                            <a:schemeClr val="tx1"/>
                          </a:solidFill>
                          <a:latin typeface="微软雅黑" pitchFamily="34" charset="-122"/>
                          <a:ea typeface="微软雅黑" pitchFamily="34" charset="-122"/>
                        </a:rPr>
                        <a:t> </a:t>
                      </a:r>
                      <a:r>
                        <a:rPr lang="en-US" altLang="zh-CN" sz="1600" b="0" baseline="0" dirty="0" err="1" smtClean="0">
                          <a:solidFill>
                            <a:schemeClr val="tx1"/>
                          </a:solidFill>
                          <a:latin typeface="微软雅黑" pitchFamily="34" charset="-122"/>
                          <a:ea typeface="微软雅黑" pitchFamily="34" charset="-122"/>
                        </a:rPr>
                        <a:t>Kotb</a:t>
                      </a:r>
                      <a:r>
                        <a:rPr lang="en-US" altLang="zh-CN" sz="1600" b="0" baseline="0" dirty="0" smtClean="0">
                          <a:solidFill>
                            <a:schemeClr val="tx1"/>
                          </a:solidFill>
                          <a:latin typeface="微软雅黑" pitchFamily="34" charset="-122"/>
                          <a:ea typeface="微软雅黑" pitchFamily="34" charset="-122"/>
                        </a:rPr>
                        <a:t> </a:t>
                      </a:r>
                      <a:r>
                        <a:rPr lang="zh-CN" altLang="en-US" sz="1600" b="0" baseline="0" dirty="0" smtClean="0">
                          <a:solidFill>
                            <a:schemeClr val="tx1"/>
                          </a:solidFill>
                          <a:latin typeface="微软雅黑" pitchFamily="34" charset="-122"/>
                          <a:ea typeface="微软雅黑" pitchFamily="34" charset="-122"/>
                        </a:rPr>
                        <a:t>（</a:t>
                      </a:r>
                      <a:r>
                        <a:rPr lang="en-US" altLang="zh-CN" sz="1600" b="0" baseline="0" dirty="0" smtClean="0">
                          <a:solidFill>
                            <a:schemeClr val="tx1"/>
                          </a:solidFill>
                          <a:latin typeface="微软雅黑" pitchFamily="34" charset="-122"/>
                          <a:ea typeface="微软雅黑" pitchFamily="34" charset="-122"/>
                        </a:rPr>
                        <a:t>2014</a:t>
                      </a:r>
                      <a:r>
                        <a:rPr lang="zh-CN" altLang="en-US" sz="1600" b="0" baseline="0" dirty="0" smtClean="0">
                          <a:solidFill>
                            <a:schemeClr val="tx1"/>
                          </a:solidFill>
                          <a:latin typeface="微软雅黑" pitchFamily="34" charset="-122"/>
                          <a:ea typeface="微软雅黑" pitchFamily="34" charset="-122"/>
                        </a:rPr>
                        <a:t>年）</a:t>
                      </a:r>
                      <a:endParaRPr lang="en-US" altLang="zh-CN" sz="1600" b="0" dirty="0" smtClean="0">
                        <a:solidFill>
                          <a:schemeClr val="tx1"/>
                        </a:solidFill>
                        <a:latin typeface="微软雅黑" pitchFamily="34" charset="-122"/>
                        <a:ea typeface="微软雅黑" pitchFamily="34" charset="-122"/>
                      </a:endParaRPr>
                    </a:p>
                  </a:txBody>
                  <a:tcPr anchor="ctr">
                    <a:solidFill>
                      <a:schemeClr val="accent5">
                        <a:lumMod val="20000"/>
                        <a:lumOff val="80000"/>
                      </a:schemeClr>
                    </a:solidFill>
                  </a:tcPr>
                </a:tc>
              </a:tr>
              <a:tr h="370840">
                <a:tc>
                  <a:txBody>
                    <a:bodyPr/>
                    <a:lstStyle/>
                    <a:p>
                      <a:pPr marL="180000" algn="l" defTabSz="914400" rtl="0" eaLnBrk="1" latinLnBrk="0" hangingPunct="1"/>
                      <a:r>
                        <a:rPr lang="zh-CN" altLang="en-US" sz="1600" b="0" kern="1200" dirty="0" smtClean="0">
                          <a:solidFill>
                            <a:schemeClr val="tx1"/>
                          </a:solidFill>
                          <a:latin typeface="微软雅黑" pitchFamily="34" charset="-122"/>
                          <a:ea typeface="微软雅黑" pitchFamily="34" charset="-122"/>
                          <a:cs typeface="+mn-cs"/>
                        </a:rPr>
                        <a:t>曾任</a:t>
                      </a:r>
                      <a:r>
                        <a:rPr lang="en-US" altLang="zh-CN" sz="1600" b="0" kern="1200" dirty="0" smtClean="0">
                          <a:solidFill>
                            <a:schemeClr val="tx1"/>
                          </a:solidFill>
                          <a:latin typeface="微软雅黑" pitchFamily="34" charset="-122"/>
                          <a:ea typeface="微软雅黑" pitchFamily="34" charset="-122"/>
                          <a:cs typeface="+mn-cs"/>
                        </a:rPr>
                        <a:t>ASME</a:t>
                      </a:r>
                      <a:r>
                        <a:rPr lang="zh-CN" altLang="en-US" sz="1600" b="0" kern="1200" dirty="0" smtClean="0">
                          <a:solidFill>
                            <a:schemeClr val="tx1"/>
                          </a:solidFill>
                          <a:latin typeface="微软雅黑" pitchFamily="34" charset="-122"/>
                          <a:ea typeface="微软雅黑" pitchFamily="34" charset="-122"/>
                          <a:cs typeface="+mn-cs"/>
                        </a:rPr>
                        <a:t>合规性评价委员会副主席</a:t>
                      </a:r>
                      <a:endParaRPr lang="en-US" altLang="zh-CN" sz="1600" b="0" kern="1200" dirty="0" smtClean="0">
                        <a:solidFill>
                          <a:schemeClr val="tx1"/>
                        </a:solidFill>
                        <a:latin typeface="微软雅黑" pitchFamily="34" charset="-122"/>
                        <a:ea typeface="微软雅黑" pitchFamily="34" charset="-122"/>
                        <a:cs typeface="+mn-cs"/>
                      </a:endParaRPr>
                    </a:p>
                  </a:txBody>
                  <a:tcPr anchor="ctr">
                    <a:noFill/>
                  </a:tcPr>
                </a:tc>
              </a:tr>
            </a:tbl>
          </a:graphicData>
        </a:graphic>
      </p:graphicFrame>
      <p:pic>
        <p:nvPicPr>
          <p:cNvPr id="9248" name="Picture 32"/>
          <p:cNvPicPr>
            <a:picLocks noChangeAspect="1" noChangeArrowheads="1"/>
          </p:cNvPicPr>
          <p:nvPr/>
        </p:nvPicPr>
        <p:blipFill>
          <a:blip r:embed="rId4">
            <a:lum bright="10000"/>
          </a:blip>
          <a:srcRect l="8263" r="9099"/>
          <a:stretch>
            <a:fillRect/>
          </a:stretch>
        </p:blipFill>
        <p:spPr bwMode="auto">
          <a:xfrm>
            <a:off x="71406" y="4791109"/>
            <a:ext cx="1857356" cy="1423973"/>
          </a:xfrm>
          <a:prstGeom prst="rect">
            <a:avLst/>
          </a:prstGeom>
          <a:noFill/>
          <a:ln w="9525">
            <a:noFill/>
            <a:miter lim="800000"/>
            <a:headEnd/>
            <a:tailEnd/>
          </a:ln>
          <a:effectLst/>
        </p:spPr>
      </p:pic>
      <p:graphicFrame>
        <p:nvGraphicFramePr>
          <p:cNvPr id="9" name="表格 8"/>
          <p:cNvGraphicFramePr>
            <a:graphicFrameLocks noGrp="1"/>
          </p:cNvGraphicFramePr>
          <p:nvPr/>
        </p:nvGraphicFramePr>
        <p:xfrm>
          <a:off x="2071670" y="5286388"/>
          <a:ext cx="6572296" cy="741680"/>
        </p:xfrm>
        <a:graphic>
          <a:graphicData uri="http://schemas.openxmlformats.org/drawingml/2006/table">
            <a:tbl>
              <a:tblPr firstRow="1" bandRow="1">
                <a:tableStyleId>{5A111915-BE36-4E01-A7E5-04B1672EAD32}</a:tableStyleId>
              </a:tblPr>
              <a:tblGrid>
                <a:gridCol w="6572296"/>
              </a:tblGrid>
              <a:tr h="370840">
                <a:tc>
                  <a:txBody>
                    <a:bodyPr/>
                    <a:lstStyle/>
                    <a:p>
                      <a:pPr marL="180000" algn="l"/>
                      <a:r>
                        <a:rPr lang="zh-CN" altLang="en-US" sz="1600" b="0" dirty="0" smtClean="0">
                          <a:solidFill>
                            <a:schemeClr val="tx1"/>
                          </a:solidFill>
                          <a:latin typeface="微软雅黑" pitchFamily="34" charset="-122"/>
                          <a:ea typeface="微软雅黑" pitchFamily="34" charset="-122"/>
                        </a:rPr>
                        <a:t>第</a:t>
                      </a:r>
                      <a:r>
                        <a:rPr lang="en-US" altLang="zh-CN" sz="1600" b="0" dirty="0" smtClean="0">
                          <a:solidFill>
                            <a:schemeClr val="tx1"/>
                          </a:solidFill>
                          <a:latin typeface="微软雅黑" pitchFamily="34" charset="-122"/>
                          <a:ea typeface="微软雅黑" pitchFamily="34" charset="-122"/>
                        </a:rPr>
                        <a:t>134</a:t>
                      </a:r>
                      <a:r>
                        <a:rPr lang="zh-CN" altLang="en-US" sz="1600" b="0" dirty="0" smtClean="0">
                          <a:solidFill>
                            <a:schemeClr val="tx1"/>
                          </a:solidFill>
                          <a:latin typeface="微软雅黑" pitchFamily="34" charset="-122"/>
                          <a:ea typeface="微软雅黑" pitchFamily="34" charset="-122"/>
                        </a:rPr>
                        <a:t>任</a:t>
                      </a:r>
                      <a:r>
                        <a:rPr lang="zh-CN" altLang="en-US" sz="1600" b="0" baseline="0" dirty="0" smtClean="0">
                          <a:solidFill>
                            <a:schemeClr val="tx1"/>
                          </a:solidFill>
                          <a:latin typeface="微软雅黑" pitchFamily="34" charset="-122"/>
                          <a:ea typeface="微软雅黑" pitchFamily="34" charset="-122"/>
                        </a:rPr>
                        <a:t> </a:t>
                      </a:r>
                      <a:r>
                        <a:rPr lang="en-US" altLang="zh-CN" sz="1600" b="0" baseline="0" dirty="0" smtClean="0">
                          <a:solidFill>
                            <a:schemeClr val="tx1"/>
                          </a:solidFill>
                          <a:latin typeface="微软雅黑" pitchFamily="34" charset="-122"/>
                          <a:ea typeface="微软雅黑" pitchFamily="34" charset="-122"/>
                        </a:rPr>
                        <a:t>J. Robert Sims, </a:t>
                      </a:r>
                      <a:r>
                        <a:rPr lang="en-US" altLang="zh-CN" sz="1600" b="0" baseline="0" dirty="0" err="1" smtClean="0">
                          <a:solidFill>
                            <a:schemeClr val="tx1"/>
                          </a:solidFill>
                          <a:latin typeface="微软雅黑" pitchFamily="34" charset="-122"/>
                          <a:ea typeface="微软雅黑" pitchFamily="34" charset="-122"/>
                        </a:rPr>
                        <a:t>Jr</a:t>
                      </a:r>
                      <a:r>
                        <a:rPr lang="zh-CN" altLang="en-US" sz="1600" b="0" baseline="0" dirty="0" smtClean="0">
                          <a:solidFill>
                            <a:schemeClr val="tx1"/>
                          </a:solidFill>
                          <a:latin typeface="微软雅黑" pitchFamily="34" charset="-122"/>
                          <a:ea typeface="微软雅黑" pitchFamily="34" charset="-122"/>
                        </a:rPr>
                        <a:t>（</a:t>
                      </a:r>
                      <a:r>
                        <a:rPr lang="en-US" altLang="zh-CN" sz="1600" b="0" baseline="0" dirty="0" smtClean="0">
                          <a:solidFill>
                            <a:schemeClr val="tx1"/>
                          </a:solidFill>
                          <a:latin typeface="微软雅黑" pitchFamily="34" charset="-122"/>
                          <a:ea typeface="微软雅黑" pitchFamily="34" charset="-122"/>
                        </a:rPr>
                        <a:t>2015</a:t>
                      </a:r>
                      <a:r>
                        <a:rPr lang="zh-CN" altLang="en-US" sz="1600" b="0" baseline="0" dirty="0" smtClean="0">
                          <a:solidFill>
                            <a:schemeClr val="tx1"/>
                          </a:solidFill>
                          <a:latin typeface="微软雅黑" pitchFamily="34" charset="-122"/>
                          <a:ea typeface="微软雅黑" pitchFamily="34" charset="-122"/>
                        </a:rPr>
                        <a:t>年）</a:t>
                      </a:r>
                      <a:endParaRPr lang="en-US" altLang="zh-CN" sz="1600" b="0" dirty="0" smtClean="0">
                        <a:solidFill>
                          <a:schemeClr val="tx1"/>
                        </a:solidFill>
                        <a:latin typeface="微软雅黑" pitchFamily="34" charset="-122"/>
                        <a:ea typeface="微软雅黑" pitchFamily="34" charset="-122"/>
                      </a:endParaRPr>
                    </a:p>
                  </a:txBody>
                  <a:tcPr anchor="ctr">
                    <a:solidFill>
                      <a:schemeClr val="accent5">
                        <a:lumMod val="20000"/>
                        <a:lumOff val="80000"/>
                      </a:schemeClr>
                    </a:solidFill>
                  </a:tcPr>
                </a:tc>
              </a:tr>
              <a:tr h="370840">
                <a:tc>
                  <a:txBody>
                    <a:bodyPr/>
                    <a:lstStyle/>
                    <a:p>
                      <a:pPr marL="180000" algn="l" defTabSz="914400" rtl="0" eaLnBrk="1" latinLnBrk="0" hangingPunct="1"/>
                      <a:r>
                        <a:rPr lang="zh-CN" altLang="en-US" sz="1600" b="0" kern="1200" dirty="0" smtClean="0">
                          <a:solidFill>
                            <a:schemeClr val="tx1"/>
                          </a:solidFill>
                          <a:latin typeface="微软雅黑" pitchFamily="34" charset="-122"/>
                          <a:ea typeface="微软雅黑" pitchFamily="34" charset="-122"/>
                          <a:cs typeface="+mn-cs"/>
                        </a:rPr>
                        <a:t>贝赫特工程公司故障分析顾问、在埃克森美孚国际公司任职超过</a:t>
                      </a:r>
                      <a:r>
                        <a:rPr lang="en-US" altLang="zh-CN" sz="1600" b="0" kern="1200" dirty="0" smtClean="0">
                          <a:solidFill>
                            <a:schemeClr val="tx1"/>
                          </a:solidFill>
                          <a:latin typeface="微软雅黑" pitchFamily="34" charset="-122"/>
                          <a:ea typeface="微软雅黑" pitchFamily="34" charset="-122"/>
                          <a:cs typeface="+mn-cs"/>
                        </a:rPr>
                        <a:t>30</a:t>
                      </a:r>
                      <a:r>
                        <a:rPr lang="zh-CN" altLang="en-US" sz="1600" b="0" kern="1200" dirty="0" smtClean="0">
                          <a:solidFill>
                            <a:schemeClr val="tx1"/>
                          </a:solidFill>
                          <a:latin typeface="微软雅黑" pitchFamily="34" charset="-122"/>
                          <a:ea typeface="微软雅黑" pitchFamily="34" charset="-122"/>
                          <a:cs typeface="+mn-cs"/>
                        </a:rPr>
                        <a:t>年</a:t>
                      </a:r>
                      <a:endParaRPr lang="en-US" altLang="zh-CN" sz="1600" b="0" kern="1200" dirty="0" smtClean="0">
                        <a:solidFill>
                          <a:schemeClr val="tx1"/>
                        </a:solidFill>
                        <a:latin typeface="微软雅黑" pitchFamily="34" charset="-122"/>
                        <a:ea typeface="微软雅黑" pitchFamily="34" charset="-122"/>
                        <a:cs typeface="+mn-cs"/>
                      </a:endParaRPr>
                    </a:p>
                  </a:txBody>
                  <a:tcPr anchor="ctr">
                    <a:noFill/>
                  </a:tcPr>
                </a:tc>
              </a:tr>
            </a:tbl>
          </a:graphicData>
        </a:graphic>
      </p:graphicFrame>
      <p:sp>
        <p:nvSpPr>
          <p:cNvPr id="10" name="TextBox 9"/>
          <p:cNvSpPr txBox="1"/>
          <p:nvPr/>
        </p:nvSpPr>
        <p:spPr>
          <a:xfrm>
            <a:off x="2071670" y="6143644"/>
            <a:ext cx="4429156" cy="584775"/>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快来</a:t>
            </a:r>
            <a:r>
              <a:rPr lang="en-US" altLang="zh-CN" sz="1600" dirty="0" smtClean="0">
                <a:latin typeface="微软雅黑" pitchFamily="34" charset="-122"/>
                <a:ea typeface="微软雅黑" pitchFamily="34" charset="-122"/>
              </a:rPr>
              <a:t>ASME</a:t>
            </a:r>
            <a:r>
              <a:rPr lang="zh-CN" altLang="en-US" sz="1600" dirty="0" smtClean="0">
                <a:latin typeface="微软雅黑" pitchFamily="34" charset="-122"/>
                <a:ea typeface="微软雅黑" pitchFamily="34" charset="-122"/>
              </a:rPr>
              <a:t>数据库检索他们的姓名，查看他们发表的文章！</a:t>
            </a:r>
            <a:endParaRPr lang="zh-CN" altLang="en-US" sz="1600" dirty="0">
              <a:latin typeface="微软雅黑" pitchFamily="34" charset="-122"/>
              <a:ea typeface="微软雅黑" pitchFamily="34" charset="-122"/>
            </a:endParaRPr>
          </a:p>
        </p:txBody>
      </p:sp>
      <p:pic>
        <p:nvPicPr>
          <p:cNvPr id="11" name="图片 10" descr="C:\Users\ADMINI~1\AppData\Local\Temp\SGPicFaceTpBq\3572\01B95EDA.png"/>
          <p:cNvPicPr/>
          <p:nvPr/>
        </p:nvPicPr>
        <p:blipFill>
          <a:blip r:embed="rId5"/>
          <a:srcRect/>
          <a:stretch>
            <a:fillRect/>
          </a:stretch>
        </p:blipFill>
        <p:spPr bwMode="auto">
          <a:xfrm>
            <a:off x="3276592" y="6500834"/>
            <a:ext cx="190500" cy="190500"/>
          </a:xfrm>
          <a:prstGeom prst="rect">
            <a:avLst/>
          </a:prstGeom>
          <a:noFill/>
          <a:ln w="9525">
            <a:noFill/>
            <a:miter lim="800000"/>
            <a:headEnd/>
            <a:tailEnd/>
          </a:ln>
        </p:spPr>
      </p:pic>
      <p:pic>
        <p:nvPicPr>
          <p:cNvPr id="12" name="图片 11" descr="C:\Users\ADMINI~1\AppData\Local\Temp\SGPicFaceTpBq\3572\01B95EDA.png"/>
          <p:cNvPicPr/>
          <p:nvPr/>
        </p:nvPicPr>
        <p:blipFill>
          <a:blip r:embed="rId5"/>
          <a:srcRect/>
          <a:stretch>
            <a:fillRect/>
          </a:stretch>
        </p:blipFill>
        <p:spPr bwMode="auto">
          <a:xfrm>
            <a:off x="3595682" y="6500834"/>
            <a:ext cx="190500" cy="190500"/>
          </a:xfrm>
          <a:prstGeom prst="rect">
            <a:avLst/>
          </a:prstGeom>
          <a:noFill/>
          <a:ln w="9525">
            <a:noFill/>
            <a:miter lim="800000"/>
            <a:headEnd/>
            <a:tailEnd/>
          </a:ln>
        </p:spPr>
      </p:pic>
      <p:pic>
        <p:nvPicPr>
          <p:cNvPr id="13" name="图片 12" descr="C:\Users\ADMINI~1\AppData\Local\Temp\SGPicFaceTpBq\3572\01B95EDA.png"/>
          <p:cNvPicPr/>
          <p:nvPr/>
        </p:nvPicPr>
        <p:blipFill>
          <a:blip r:embed="rId5"/>
          <a:srcRect/>
          <a:stretch>
            <a:fillRect/>
          </a:stretch>
        </p:blipFill>
        <p:spPr bwMode="auto">
          <a:xfrm>
            <a:off x="3929058" y="6500834"/>
            <a:ext cx="190500" cy="190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txBox="1">
            <a:spLocks/>
          </p:cNvSpPr>
          <p:nvPr/>
        </p:nvSpPr>
        <p:spPr bwMode="auto">
          <a:xfrm>
            <a:off x="1428750" y="2225675"/>
            <a:ext cx="5429250" cy="1917700"/>
          </a:xfrm>
          <a:prstGeom prst="rect">
            <a:avLst/>
          </a:prstGeom>
          <a:noFill/>
          <a:ln w="9525">
            <a:noFill/>
            <a:miter lim="800000"/>
            <a:headEnd/>
            <a:tailEnd/>
          </a:ln>
        </p:spPr>
        <p:txBody>
          <a:bodyPr/>
          <a:lstStyle/>
          <a:p>
            <a:pPr>
              <a:spcAft>
                <a:spcPts val="600"/>
              </a:spcAft>
            </a:pPr>
            <a:r>
              <a:rPr lang="en-US" altLang="zh-CN" sz="2800">
                <a:latin typeface="Calibri" pitchFamily="34" charset="0"/>
              </a:rPr>
              <a:t>ASME eBooks		</a:t>
            </a:r>
            <a:r>
              <a:rPr lang="zh-CN" altLang="en-US" sz="2800">
                <a:latin typeface="Calibri" pitchFamily="34" charset="0"/>
              </a:rPr>
              <a:t>电子书</a:t>
            </a:r>
            <a:endParaRPr lang="en-US" altLang="zh-CN" sz="2800">
              <a:latin typeface="Calibri" pitchFamily="34" charset="0"/>
            </a:endParaRPr>
          </a:p>
          <a:p>
            <a:pPr>
              <a:spcAft>
                <a:spcPts val="600"/>
              </a:spcAft>
            </a:pPr>
            <a:r>
              <a:rPr lang="en-US" altLang="zh-CN" sz="2800">
                <a:latin typeface="Calibri" pitchFamily="34" charset="0"/>
              </a:rPr>
              <a:t>ASME Journals		</a:t>
            </a:r>
            <a:r>
              <a:rPr lang="zh-CN" altLang="en-US" sz="2800">
                <a:latin typeface="Calibri" pitchFamily="34" charset="0"/>
              </a:rPr>
              <a:t>期    刊</a:t>
            </a:r>
          </a:p>
          <a:p>
            <a:pPr>
              <a:spcAft>
                <a:spcPts val="600"/>
              </a:spcAft>
            </a:pPr>
            <a:r>
              <a:rPr lang="en-US" altLang="zh-CN" sz="2800">
                <a:latin typeface="Calibri" pitchFamily="34" charset="0"/>
              </a:rPr>
              <a:t>ASME Proceedings		</a:t>
            </a:r>
            <a:r>
              <a:rPr lang="zh-CN" altLang="en-US" sz="2800">
                <a:latin typeface="Calibri" pitchFamily="34" charset="0"/>
              </a:rPr>
              <a:t>会议录</a:t>
            </a:r>
            <a:endParaRPr lang="en-US" altLang="zh-CN" sz="2800">
              <a:latin typeface="Calibri" pitchFamily="34" charset="0"/>
            </a:endParaRPr>
          </a:p>
        </p:txBody>
      </p:sp>
      <p:sp>
        <p:nvSpPr>
          <p:cNvPr id="10243" name="Title 1"/>
          <p:cNvSpPr txBox="1">
            <a:spLocks/>
          </p:cNvSpPr>
          <p:nvPr/>
        </p:nvSpPr>
        <p:spPr bwMode="auto">
          <a:xfrm>
            <a:off x="671513" y="785813"/>
            <a:ext cx="7908925" cy="965200"/>
          </a:xfrm>
          <a:prstGeom prst="rect">
            <a:avLst/>
          </a:prstGeom>
          <a:noFill/>
          <a:ln w="9525">
            <a:noFill/>
            <a:miter lim="800000"/>
            <a:headEnd/>
            <a:tailEnd/>
          </a:ln>
        </p:spPr>
        <p:txBody>
          <a:bodyPr anchor="ctr"/>
          <a:lstStyle/>
          <a:p>
            <a:r>
              <a:rPr lang="en-US" altLang="zh-CN" sz="4400">
                <a:latin typeface="Calibri" pitchFamily="34" charset="0"/>
              </a:rPr>
              <a:t>ASME </a:t>
            </a:r>
            <a:r>
              <a:rPr lang="zh-CN" altLang="en-US" sz="4400">
                <a:latin typeface="Calibri" pitchFamily="34" charset="0"/>
              </a:rPr>
              <a:t>产品</a:t>
            </a:r>
            <a:endParaRPr lang="en-US" altLang="zh-CN" sz="4400">
              <a:latin typeface="Calibri" pitchFamily="34" charset="0"/>
            </a:endParaRPr>
          </a:p>
        </p:txBody>
      </p:sp>
      <p:pic>
        <p:nvPicPr>
          <p:cNvPr id="10244" name="Picture 2"/>
          <p:cNvPicPr>
            <a:picLocks noChangeAspect="1" noChangeArrowheads="1"/>
          </p:cNvPicPr>
          <p:nvPr/>
        </p:nvPicPr>
        <p:blipFill>
          <a:blip r:embed="rId2"/>
          <a:srcRect/>
          <a:stretch>
            <a:fillRect/>
          </a:stretch>
        </p:blipFill>
        <p:spPr bwMode="auto">
          <a:xfrm>
            <a:off x="7077075" y="1714500"/>
            <a:ext cx="2066925"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txBox="1">
            <a:spLocks/>
          </p:cNvSpPr>
          <p:nvPr/>
        </p:nvSpPr>
        <p:spPr bwMode="auto">
          <a:xfrm>
            <a:off x="609600" y="1928813"/>
            <a:ext cx="4748218" cy="4643437"/>
          </a:xfrm>
          <a:prstGeom prst="rect">
            <a:avLst/>
          </a:prstGeom>
          <a:noFill/>
          <a:ln w="9525">
            <a:noFill/>
            <a:miter lim="800000"/>
            <a:headEnd/>
            <a:tailEnd/>
          </a:ln>
        </p:spPr>
        <p:txBody>
          <a:bodyPr/>
          <a:lstStyle/>
          <a:p>
            <a:pPr>
              <a:spcBef>
                <a:spcPts val="1200"/>
              </a:spcBef>
              <a:buFont typeface="Wingdings" pitchFamily="2" charset="2"/>
              <a:buChar char="Ø"/>
            </a:pPr>
            <a:r>
              <a:rPr lang="zh-CN" altLang="en-US" sz="2000" dirty="0">
                <a:latin typeface="Calibri" pitchFamily="34" charset="0"/>
              </a:rPr>
              <a:t>  </a:t>
            </a:r>
            <a:r>
              <a:rPr lang="zh-CN" altLang="en-US" dirty="0">
                <a:latin typeface="微软雅黑" pitchFamily="34" charset="-122"/>
                <a:ea typeface="微软雅黑" pitchFamily="34" charset="-122"/>
              </a:rPr>
              <a:t>由</a:t>
            </a:r>
            <a:r>
              <a:rPr lang="en-US" altLang="zh-CN" dirty="0">
                <a:latin typeface="微软雅黑" pitchFamily="34" charset="-122"/>
                <a:ea typeface="微软雅黑" pitchFamily="34" charset="-122"/>
              </a:rPr>
              <a:t>ASME </a:t>
            </a:r>
            <a:r>
              <a:rPr lang="zh-CN" altLang="en-US" dirty="0">
                <a:latin typeface="微软雅黑" pitchFamily="34" charset="-122"/>
                <a:ea typeface="微软雅黑" pitchFamily="34" charset="-122"/>
              </a:rPr>
              <a:t>技术部门主办</a:t>
            </a:r>
            <a:endParaRPr lang="en-US" altLang="zh-CN" dirty="0">
              <a:latin typeface="微软雅黑" pitchFamily="34" charset="-122"/>
              <a:ea typeface="微软雅黑" pitchFamily="34" charset="-122"/>
            </a:endParaRPr>
          </a:p>
          <a:p>
            <a:pPr>
              <a:spcBef>
                <a:spcPts val="1200"/>
              </a:spcBef>
              <a:buFont typeface="Wingdings" pitchFamily="2" charset="2"/>
              <a:buChar char="Ø"/>
            </a:pPr>
            <a:r>
              <a:rPr lang="zh-CN" altLang="en-US" dirty="0">
                <a:latin typeface="微软雅黑" pitchFamily="34" charset="-122"/>
                <a:ea typeface="微软雅黑" pitchFamily="34" charset="-122"/>
              </a:rPr>
              <a:t> </a:t>
            </a:r>
            <a:r>
              <a:rPr lang="zh-CN" altLang="en-US" dirty="0" smtClean="0">
                <a:latin typeface="微软雅黑" pitchFamily="34" charset="-122"/>
                <a:ea typeface="微软雅黑" pitchFamily="34" charset="-122"/>
              </a:rPr>
              <a:t> 图书类型：专业参考书、专题著作、技术</a:t>
            </a:r>
            <a:r>
              <a:rPr lang="zh-CN" altLang="en-US" dirty="0">
                <a:latin typeface="微软雅黑" pitchFamily="34" charset="-122"/>
                <a:ea typeface="微软雅黑" pitchFamily="34" charset="-122"/>
              </a:rPr>
              <a:t>手册、</a:t>
            </a:r>
            <a:r>
              <a:rPr lang="zh-CN" altLang="en-US" dirty="0" smtClean="0">
                <a:latin typeface="微软雅黑" pitchFamily="34" charset="-122"/>
                <a:ea typeface="微软雅黑" pitchFamily="34" charset="-122"/>
              </a:rPr>
              <a:t>规章解读、非 </a:t>
            </a:r>
            <a:r>
              <a:rPr lang="en-US" altLang="zh-CN" dirty="0">
                <a:latin typeface="微软雅黑" pitchFamily="34" charset="-122"/>
                <a:ea typeface="微软雅黑" pitchFamily="34" charset="-122"/>
              </a:rPr>
              <a:t>ASME </a:t>
            </a:r>
            <a:r>
              <a:rPr lang="zh-CN" altLang="en-US" dirty="0">
                <a:latin typeface="微软雅黑" pitchFamily="34" charset="-122"/>
                <a:ea typeface="微软雅黑" pitchFamily="34" charset="-122"/>
              </a:rPr>
              <a:t>主办会议的会议</a:t>
            </a:r>
            <a:r>
              <a:rPr lang="zh-CN" altLang="en-US" dirty="0" smtClean="0">
                <a:latin typeface="微软雅黑" pitchFamily="34" charset="-122"/>
                <a:ea typeface="微软雅黑" pitchFamily="34" charset="-122"/>
              </a:rPr>
              <a:t>录</a:t>
            </a:r>
            <a:endParaRPr lang="en-US" altLang="zh-CN" dirty="0" smtClean="0">
              <a:latin typeface="微软雅黑" pitchFamily="34" charset="-122"/>
              <a:ea typeface="微软雅黑" pitchFamily="34" charset="-122"/>
            </a:endParaRPr>
          </a:p>
          <a:p>
            <a:pPr>
              <a:spcBef>
                <a:spcPts val="1200"/>
              </a:spcBef>
              <a:buFont typeface="Wingdings" pitchFamily="2" charset="2"/>
              <a:buChar char="Ø"/>
            </a:pPr>
            <a:r>
              <a:rPr lang="zh-CN" altLang="en-US" dirty="0" smtClean="0">
                <a:latin typeface="微软雅黑" pitchFamily="34" charset="-122"/>
                <a:ea typeface="微软雅黑" pitchFamily="34" charset="-122"/>
              </a:rPr>
              <a:t> 图书主题：设计和制造、新兴技术（如医疗技术、人工智能）、工程技术管理、压力容器和管线、燃气轮机和动力系统、传热、电子封装、风险和补救、摩擦学</a:t>
            </a:r>
            <a:endParaRPr lang="en-US" altLang="zh-CN" dirty="0">
              <a:latin typeface="微软雅黑" pitchFamily="34" charset="-122"/>
              <a:ea typeface="微软雅黑" pitchFamily="34" charset="-122"/>
            </a:endParaRPr>
          </a:p>
          <a:p>
            <a:pPr>
              <a:spcBef>
                <a:spcPts val="1200"/>
              </a:spcBef>
              <a:buFont typeface="Wingdings" pitchFamily="2" charset="2"/>
              <a:buChar char="Ø"/>
            </a:pPr>
            <a:r>
              <a:rPr lang="zh-CN" altLang="en-US" dirty="0">
                <a:latin typeface="微软雅黑" pitchFamily="34" charset="-122"/>
                <a:ea typeface="微软雅黑" pitchFamily="34" charset="-122"/>
              </a:rPr>
              <a:t> </a:t>
            </a:r>
            <a:r>
              <a:rPr lang="zh-CN" altLang="en-US" dirty="0" smtClean="0">
                <a:latin typeface="微软雅黑" pitchFamily="34" charset="-122"/>
                <a:ea typeface="微软雅黑" pitchFamily="34" charset="-122"/>
              </a:rPr>
              <a:t>可在线</a:t>
            </a:r>
            <a:r>
              <a:rPr lang="zh-CN" altLang="en-US" dirty="0">
                <a:latin typeface="微软雅黑" pitchFamily="34" charset="-122"/>
                <a:ea typeface="微软雅黑" pitchFamily="34" charset="-122"/>
              </a:rPr>
              <a:t>阅读</a:t>
            </a:r>
            <a:r>
              <a:rPr lang="en-US" altLang="en-US" dirty="0">
                <a:latin typeface="微软雅黑" pitchFamily="34" charset="-122"/>
                <a:ea typeface="微软雅黑" pitchFamily="34" charset="-122"/>
              </a:rPr>
              <a:t> </a:t>
            </a:r>
            <a:r>
              <a:rPr lang="en-US" altLang="zh-CN" dirty="0">
                <a:latin typeface="微软雅黑" pitchFamily="34" charset="-122"/>
                <a:ea typeface="微软雅黑" pitchFamily="34" charset="-122"/>
              </a:rPr>
              <a:t>1998~2005 </a:t>
            </a:r>
            <a:r>
              <a:rPr lang="zh-CN" altLang="en-US" dirty="0" smtClean="0">
                <a:latin typeface="微软雅黑" pitchFamily="34" charset="-122"/>
                <a:ea typeface="微软雅黑" pitchFamily="34" charset="-122"/>
              </a:rPr>
              <a:t>年出版的精选</a:t>
            </a:r>
            <a:r>
              <a:rPr lang="zh-CN" altLang="en-US" dirty="0">
                <a:latin typeface="微软雅黑" pitchFamily="34" charset="-122"/>
                <a:ea typeface="微软雅黑" pitchFamily="34" charset="-122"/>
              </a:rPr>
              <a:t>图书</a:t>
            </a: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和</a:t>
            </a:r>
            <a:r>
              <a:rPr lang="en-US" altLang="zh-CN" dirty="0" smtClean="0">
                <a:latin typeface="微软雅黑" pitchFamily="34" charset="-122"/>
                <a:ea typeface="微软雅黑" pitchFamily="34" charset="-122"/>
              </a:rPr>
              <a:t>2006~2015</a:t>
            </a:r>
            <a:r>
              <a:rPr lang="zh-CN" altLang="en-US" dirty="0" smtClean="0">
                <a:latin typeface="微软雅黑" pitchFamily="34" charset="-122"/>
                <a:ea typeface="微软雅黑" pitchFamily="34" charset="-122"/>
              </a:rPr>
              <a:t>年的全部</a:t>
            </a:r>
            <a:r>
              <a:rPr lang="zh-CN" altLang="en-US" dirty="0">
                <a:latin typeface="微软雅黑" pitchFamily="34" charset="-122"/>
                <a:ea typeface="微软雅黑" pitchFamily="34" charset="-122"/>
              </a:rPr>
              <a:t>图书</a:t>
            </a:r>
          </a:p>
          <a:p>
            <a:pPr>
              <a:spcBef>
                <a:spcPts val="1200"/>
              </a:spcBef>
              <a:buFont typeface="Wingdings" pitchFamily="2" charset="2"/>
              <a:buChar char="Ø"/>
            </a:pPr>
            <a:r>
              <a:rPr lang="zh-CN" altLang="en-US" dirty="0">
                <a:latin typeface="微软雅黑" pitchFamily="34" charset="-122"/>
                <a:ea typeface="微软雅黑" pitchFamily="34" charset="-122"/>
              </a:rPr>
              <a:t> 每年新增 </a:t>
            </a:r>
            <a:r>
              <a:rPr lang="en-US" altLang="zh-CN" dirty="0">
                <a:latin typeface="微软雅黑" pitchFamily="34" charset="-122"/>
                <a:ea typeface="微软雅黑" pitchFamily="34" charset="-122"/>
              </a:rPr>
              <a:t>10~20 </a:t>
            </a:r>
            <a:r>
              <a:rPr lang="zh-CN" altLang="en-US" dirty="0">
                <a:latin typeface="微软雅黑" pitchFamily="34" charset="-122"/>
                <a:ea typeface="微软雅黑" pitchFamily="34" charset="-122"/>
              </a:rPr>
              <a:t>本，目前共 </a:t>
            </a:r>
            <a:r>
              <a:rPr lang="en-US" altLang="zh-CN" dirty="0" smtClean="0">
                <a:latin typeface="微软雅黑" pitchFamily="34" charset="-122"/>
                <a:ea typeface="微软雅黑" pitchFamily="34" charset="-122"/>
              </a:rPr>
              <a:t>180 </a:t>
            </a:r>
            <a:r>
              <a:rPr lang="zh-CN" altLang="en-US" dirty="0">
                <a:latin typeface="微软雅黑" pitchFamily="34" charset="-122"/>
                <a:ea typeface="微软雅黑" pitchFamily="34" charset="-122"/>
              </a:rPr>
              <a:t>多本</a:t>
            </a:r>
          </a:p>
        </p:txBody>
      </p:sp>
      <p:sp>
        <p:nvSpPr>
          <p:cNvPr id="11267" name="Title 1"/>
          <p:cNvSpPr txBox="1">
            <a:spLocks/>
          </p:cNvSpPr>
          <p:nvPr/>
        </p:nvSpPr>
        <p:spPr bwMode="auto">
          <a:xfrm>
            <a:off x="671513" y="785813"/>
            <a:ext cx="8472487" cy="965200"/>
          </a:xfrm>
          <a:prstGeom prst="rect">
            <a:avLst/>
          </a:prstGeom>
          <a:noFill/>
          <a:ln w="9525">
            <a:noFill/>
            <a:miter lim="800000"/>
            <a:headEnd/>
            <a:tailEnd/>
          </a:ln>
        </p:spPr>
        <p:txBody>
          <a:bodyPr anchor="ctr"/>
          <a:lstStyle/>
          <a:p>
            <a:r>
              <a:rPr lang="en-US" altLang="zh-CN" sz="4400" dirty="0">
                <a:latin typeface="Calibri" pitchFamily="34" charset="0"/>
              </a:rPr>
              <a:t>ASME </a:t>
            </a:r>
            <a:r>
              <a:rPr lang="zh-CN" altLang="en-US" sz="4400" dirty="0">
                <a:latin typeface="Calibri" pitchFamily="34" charset="0"/>
              </a:rPr>
              <a:t>电</a:t>
            </a:r>
            <a:r>
              <a:rPr lang="zh-CN" altLang="en-US" sz="4400" dirty="0" smtClean="0">
                <a:latin typeface="Calibri" pitchFamily="34" charset="0"/>
              </a:rPr>
              <a:t>子书</a:t>
            </a:r>
            <a:endParaRPr lang="en-US" altLang="zh-CN" u="sng" dirty="0">
              <a:solidFill>
                <a:srgbClr val="00B0F0"/>
              </a:solidFill>
              <a:latin typeface="Calibri" pitchFamily="34" charset="0"/>
            </a:endParaRPr>
          </a:p>
        </p:txBody>
      </p:sp>
      <p:grpSp>
        <p:nvGrpSpPr>
          <p:cNvPr id="2" name="组合 21"/>
          <p:cNvGrpSpPr>
            <a:grpSpLocks/>
          </p:cNvGrpSpPr>
          <p:nvPr/>
        </p:nvGrpSpPr>
        <p:grpSpPr bwMode="auto">
          <a:xfrm>
            <a:off x="5786446" y="1714500"/>
            <a:ext cx="2786063" cy="4116388"/>
            <a:chOff x="4857752" y="1714488"/>
            <a:chExt cx="3143272" cy="4643470"/>
          </a:xfrm>
        </p:grpSpPr>
        <p:pic>
          <p:nvPicPr>
            <p:cNvPr id="11270" name="图片 17" descr="ebook cover-1.jpg"/>
            <p:cNvPicPr>
              <a:picLocks noChangeAspect="1"/>
            </p:cNvPicPr>
            <p:nvPr/>
          </p:nvPicPr>
          <p:blipFill>
            <a:blip r:embed="rId3">
              <a:lum contrast="10000"/>
            </a:blip>
            <a:srcRect/>
            <a:stretch>
              <a:fillRect/>
            </a:stretch>
          </p:blipFill>
          <p:spPr bwMode="auto">
            <a:xfrm>
              <a:off x="4857752" y="1714488"/>
              <a:ext cx="1524000" cy="2286000"/>
            </a:xfrm>
            <a:prstGeom prst="rect">
              <a:avLst/>
            </a:prstGeom>
            <a:noFill/>
            <a:ln w="9525">
              <a:noFill/>
              <a:miter lim="800000"/>
              <a:headEnd/>
              <a:tailEnd/>
            </a:ln>
          </p:spPr>
        </p:pic>
        <p:pic>
          <p:nvPicPr>
            <p:cNvPr id="11271" name="图片 18" descr="ebook cover-2.jpg"/>
            <p:cNvPicPr>
              <a:picLocks noChangeAspect="1"/>
            </p:cNvPicPr>
            <p:nvPr/>
          </p:nvPicPr>
          <p:blipFill>
            <a:blip r:embed="rId4">
              <a:lum contrast="10000"/>
            </a:blip>
            <a:srcRect/>
            <a:stretch>
              <a:fillRect/>
            </a:stretch>
          </p:blipFill>
          <p:spPr bwMode="auto">
            <a:xfrm>
              <a:off x="6461784" y="1714488"/>
              <a:ext cx="1539240" cy="2286000"/>
            </a:xfrm>
            <a:prstGeom prst="rect">
              <a:avLst/>
            </a:prstGeom>
            <a:noFill/>
            <a:ln w="9525">
              <a:noFill/>
              <a:miter lim="800000"/>
              <a:headEnd/>
              <a:tailEnd/>
            </a:ln>
          </p:spPr>
        </p:pic>
        <p:pic>
          <p:nvPicPr>
            <p:cNvPr id="11272" name="图片 19" descr="ebook cover-3.jpg"/>
            <p:cNvPicPr>
              <a:picLocks noChangeAspect="1"/>
            </p:cNvPicPr>
            <p:nvPr/>
          </p:nvPicPr>
          <p:blipFill>
            <a:blip r:embed="rId5">
              <a:lum contrast="10000"/>
            </a:blip>
            <a:srcRect/>
            <a:stretch>
              <a:fillRect/>
            </a:stretch>
          </p:blipFill>
          <p:spPr bwMode="auto">
            <a:xfrm>
              <a:off x="4857752" y="4071942"/>
              <a:ext cx="1527048" cy="2286000"/>
            </a:xfrm>
            <a:prstGeom prst="rect">
              <a:avLst/>
            </a:prstGeom>
            <a:noFill/>
            <a:ln w="9525">
              <a:noFill/>
              <a:miter lim="800000"/>
              <a:headEnd/>
              <a:tailEnd/>
            </a:ln>
          </p:spPr>
        </p:pic>
        <p:pic>
          <p:nvPicPr>
            <p:cNvPr id="11273" name="图片 20" descr="ebook cover-4.jpg"/>
            <p:cNvPicPr>
              <a:picLocks/>
            </p:cNvPicPr>
            <p:nvPr/>
          </p:nvPicPr>
          <p:blipFill>
            <a:blip r:embed="rId6">
              <a:lum contrast="10000"/>
            </a:blip>
            <a:srcRect/>
            <a:stretch>
              <a:fillRect/>
            </a:stretch>
          </p:blipFill>
          <p:spPr bwMode="auto">
            <a:xfrm>
              <a:off x="6463824" y="4071942"/>
              <a:ext cx="1537200" cy="2286016"/>
            </a:xfrm>
            <a:prstGeom prst="rect">
              <a:avLst/>
            </a:prstGeom>
            <a:noFill/>
            <a:ln w="9525">
              <a:noFill/>
              <a:miter lim="800000"/>
              <a:headEnd/>
              <a:tailEnd/>
            </a:ln>
          </p:spPr>
        </p:pic>
      </p:grpSp>
      <p:pic>
        <p:nvPicPr>
          <p:cNvPr id="11269" name="Picture 2"/>
          <p:cNvPicPr>
            <a:picLocks noChangeAspect="1" noChangeArrowheads="1"/>
          </p:cNvPicPr>
          <p:nvPr/>
        </p:nvPicPr>
        <p:blipFill>
          <a:blip r:embed="rId7"/>
          <a:srcRect/>
          <a:stretch>
            <a:fillRect/>
          </a:stretch>
        </p:blipFill>
        <p:spPr bwMode="auto">
          <a:xfrm>
            <a:off x="8101013" y="0"/>
            <a:ext cx="971550" cy="600075"/>
          </a:xfrm>
          <a:prstGeom prst="rect">
            <a:avLst/>
          </a:prstGeom>
          <a:noFill/>
          <a:ln w="9525">
            <a:noFill/>
            <a:miter lim="800000"/>
            <a:headEnd/>
            <a:tailEnd/>
          </a:ln>
        </p:spPr>
      </p:pic>
      <p:sp>
        <p:nvSpPr>
          <p:cNvPr id="10" name="矩形 9"/>
          <p:cNvSpPr/>
          <p:nvPr/>
        </p:nvSpPr>
        <p:spPr>
          <a:xfrm>
            <a:off x="5429256" y="1100064"/>
            <a:ext cx="3286148" cy="40011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spcBef>
                <a:spcPts val="600"/>
              </a:spcBef>
              <a:defRPr/>
            </a:pPr>
            <a:r>
              <a:rPr lang="en-US" altLang="zh-CN" sz="2000" b="1" dirty="0" smtClean="0">
                <a:ln/>
                <a:solidFill>
                  <a:schemeClr val="bg1"/>
                </a:solidFill>
              </a:rPr>
              <a:t>1998~now   </a:t>
            </a:r>
            <a:r>
              <a:rPr lang="en-US" altLang="zh-CN" sz="2000" b="1" dirty="0">
                <a:ln/>
                <a:solidFill>
                  <a:schemeClr val="bg1"/>
                </a:solidFill>
              </a:rPr>
              <a:t>ASME </a:t>
            </a:r>
            <a:r>
              <a:rPr lang="en-US" altLang="zh-CN" sz="2000" b="1" dirty="0" smtClean="0">
                <a:ln/>
                <a:solidFill>
                  <a:schemeClr val="bg1"/>
                </a:solidFill>
              </a:rPr>
              <a:t>eBooks</a:t>
            </a:r>
            <a:endParaRPr lang="en-US" altLang="zh-CN" sz="2000" b="1" dirty="0">
              <a:ln/>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p:cNvSpPr>
          <p:nvPr/>
        </p:nvSpPr>
        <p:spPr bwMode="auto">
          <a:xfrm>
            <a:off x="671513" y="785813"/>
            <a:ext cx="8472487" cy="965200"/>
          </a:xfrm>
          <a:prstGeom prst="rect">
            <a:avLst/>
          </a:prstGeom>
          <a:noFill/>
          <a:ln w="9525">
            <a:noFill/>
            <a:miter lim="800000"/>
            <a:headEnd/>
            <a:tailEnd/>
          </a:ln>
        </p:spPr>
        <p:txBody>
          <a:bodyPr anchor="ctr"/>
          <a:lstStyle/>
          <a:p>
            <a:r>
              <a:rPr lang="en-US" altLang="zh-CN" sz="4400" dirty="0">
                <a:latin typeface="Calibri" pitchFamily="34" charset="0"/>
              </a:rPr>
              <a:t>ASME </a:t>
            </a:r>
            <a:r>
              <a:rPr lang="zh-CN" altLang="en-US" sz="4400" dirty="0">
                <a:latin typeface="Calibri" pitchFamily="34" charset="0"/>
              </a:rPr>
              <a:t>电子书推荐</a:t>
            </a:r>
            <a:endParaRPr lang="en-US" altLang="zh-CN" i="1" u="sng" dirty="0">
              <a:solidFill>
                <a:srgbClr val="FF0000"/>
              </a:solidFill>
              <a:latin typeface="Calibri" pitchFamily="34" charset="0"/>
            </a:endParaRPr>
          </a:p>
        </p:txBody>
      </p:sp>
      <p:pic>
        <p:nvPicPr>
          <p:cNvPr id="12291" name="Picture 2"/>
          <p:cNvPicPr>
            <a:picLocks noChangeAspect="1" noChangeArrowheads="1"/>
          </p:cNvPicPr>
          <p:nvPr/>
        </p:nvPicPr>
        <p:blipFill>
          <a:blip r:embed="rId3"/>
          <a:srcRect/>
          <a:stretch>
            <a:fillRect/>
          </a:stretch>
        </p:blipFill>
        <p:spPr bwMode="auto">
          <a:xfrm>
            <a:off x="8101013" y="0"/>
            <a:ext cx="971550" cy="600075"/>
          </a:xfrm>
          <a:prstGeom prst="rect">
            <a:avLst/>
          </a:prstGeom>
          <a:noFill/>
          <a:ln w="9525">
            <a:noFill/>
            <a:miter lim="800000"/>
            <a:headEnd/>
            <a:tailEnd/>
          </a:ln>
        </p:spPr>
      </p:pic>
      <p:sp>
        <p:nvSpPr>
          <p:cNvPr id="12292" name="矩形 9"/>
          <p:cNvSpPr>
            <a:spLocks noChangeArrowheads="1"/>
          </p:cNvSpPr>
          <p:nvPr/>
        </p:nvSpPr>
        <p:spPr bwMode="auto">
          <a:xfrm>
            <a:off x="3000375" y="1428750"/>
            <a:ext cx="5643563" cy="2554288"/>
          </a:xfrm>
          <a:prstGeom prst="rect">
            <a:avLst/>
          </a:prstGeom>
          <a:noFill/>
          <a:ln w="9525">
            <a:noFill/>
            <a:miter lim="800000"/>
            <a:headEnd/>
            <a:tailEnd/>
          </a:ln>
        </p:spPr>
        <p:txBody>
          <a:bodyPr>
            <a:spAutoFit/>
          </a:bodyPr>
          <a:lstStyle/>
          <a:p>
            <a:endParaRPr lang="zh-CN" altLang="en-US" sz="2000">
              <a:latin typeface="Calibri" pitchFamily="34" charset="0"/>
            </a:endParaRPr>
          </a:p>
          <a:p>
            <a:r>
              <a:rPr lang="en-US" altLang="zh-CN" sz="2000">
                <a:latin typeface="Calibri" pitchFamily="34" charset="0"/>
              </a:rPr>
              <a:t> </a:t>
            </a:r>
            <a:r>
              <a:rPr lang="en-US" altLang="zh-CN" sz="2000" b="1">
                <a:latin typeface="Calibri" pitchFamily="34" charset="0"/>
              </a:rPr>
              <a:t>Energy and Power Generation Handbook: Established and Emerging Technologies</a:t>
            </a:r>
          </a:p>
          <a:p>
            <a:r>
              <a:rPr lang="en-US" altLang="zh-CN" sz="2000" b="1">
                <a:latin typeface="Calibri" pitchFamily="34" charset="0"/>
              </a:rPr>
              <a:t>《</a:t>
            </a:r>
            <a:r>
              <a:rPr lang="zh-CN" altLang="en-US" sz="2000" b="1">
                <a:latin typeface="Calibri" pitchFamily="34" charset="0"/>
              </a:rPr>
              <a:t>能源和发电手册：现有技术与新兴技术</a:t>
            </a:r>
            <a:r>
              <a:rPr lang="en-US" altLang="zh-CN" sz="2000" b="1">
                <a:latin typeface="Calibri" pitchFamily="34" charset="0"/>
              </a:rPr>
              <a:t>》</a:t>
            </a:r>
          </a:p>
          <a:p>
            <a:endParaRPr lang="en-US" altLang="zh-CN" sz="2000">
              <a:latin typeface="Calibri" pitchFamily="34" charset="0"/>
            </a:endParaRPr>
          </a:p>
          <a:p>
            <a:r>
              <a:rPr lang="zh-CN" altLang="en-US" sz="2000">
                <a:latin typeface="Calibri" pitchFamily="34" charset="0"/>
              </a:rPr>
              <a:t>来自全球的</a:t>
            </a:r>
            <a:r>
              <a:rPr lang="en-US" altLang="zh-CN" sz="2000">
                <a:latin typeface="Calibri" pitchFamily="34" charset="0"/>
              </a:rPr>
              <a:t>50 </a:t>
            </a:r>
            <a:r>
              <a:rPr lang="zh-CN" altLang="en-US" sz="2000">
                <a:latin typeface="Calibri" pitchFamily="34" charset="0"/>
              </a:rPr>
              <a:t>位专家就已知的所有发电方式给出了全面的学术讨论和建议。包含约</a:t>
            </a:r>
            <a:r>
              <a:rPr lang="en-US" altLang="zh-CN" sz="2000">
                <a:latin typeface="Calibri" pitchFamily="34" charset="0"/>
              </a:rPr>
              <a:t>1250 </a:t>
            </a:r>
            <a:r>
              <a:rPr lang="zh-CN" altLang="en-US" sz="2000">
                <a:latin typeface="Calibri" pitchFamily="34" charset="0"/>
              </a:rPr>
              <a:t>条参考和</a:t>
            </a:r>
            <a:r>
              <a:rPr lang="en-US" altLang="zh-CN" sz="2000">
                <a:latin typeface="Calibri" pitchFamily="34" charset="0"/>
              </a:rPr>
              <a:t>750 </a:t>
            </a:r>
            <a:r>
              <a:rPr lang="zh-CN" altLang="en-US" sz="2000">
                <a:latin typeface="Calibri" pitchFamily="34" charset="0"/>
              </a:rPr>
              <a:t>多张插图。 </a:t>
            </a:r>
            <a:r>
              <a:rPr lang="zh-CN" altLang="en-US" b="1"/>
              <a:t>	</a:t>
            </a:r>
            <a:endParaRPr lang="en-US" altLang="zh-CN" b="1"/>
          </a:p>
        </p:txBody>
      </p:sp>
      <p:pic>
        <p:nvPicPr>
          <p:cNvPr id="12293" name="图片 10" descr="ebook cover-6.jpg"/>
          <p:cNvPicPr>
            <a:picLocks noChangeAspect="1"/>
          </p:cNvPicPr>
          <p:nvPr/>
        </p:nvPicPr>
        <p:blipFill>
          <a:blip r:embed="rId4"/>
          <a:srcRect/>
          <a:stretch>
            <a:fillRect/>
          </a:stretch>
        </p:blipFill>
        <p:spPr bwMode="auto">
          <a:xfrm>
            <a:off x="733425" y="1714500"/>
            <a:ext cx="1766888" cy="2286000"/>
          </a:xfrm>
          <a:prstGeom prst="rect">
            <a:avLst/>
          </a:prstGeom>
          <a:noFill/>
          <a:ln w="9525">
            <a:noFill/>
            <a:miter lim="800000"/>
            <a:headEnd/>
            <a:tailEnd/>
          </a:ln>
        </p:spPr>
      </p:pic>
      <p:sp>
        <p:nvSpPr>
          <p:cNvPr id="12294" name="矩形 11"/>
          <p:cNvSpPr>
            <a:spLocks noChangeArrowheads="1"/>
          </p:cNvSpPr>
          <p:nvPr/>
        </p:nvSpPr>
        <p:spPr bwMode="auto">
          <a:xfrm>
            <a:off x="571500" y="4141788"/>
            <a:ext cx="6215063" cy="2216150"/>
          </a:xfrm>
          <a:prstGeom prst="rect">
            <a:avLst/>
          </a:prstGeom>
          <a:noFill/>
          <a:ln w="9525">
            <a:noFill/>
            <a:miter lim="800000"/>
            <a:headEnd/>
            <a:tailEnd/>
          </a:ln>
        </p:spPr>
        <p:txBody>
          <a:bodyPr>
            <a:spAutoFit/>
          </a:bodyPr>
          <a:lstStyle/>
          <a:p>
            <a:r>
              <a:rPr lang="en-US" altLang="zh-CN" sz="2000" b="1">
                <a:latin typeface="Calibri" pitchFamily="34" charset="0"/>
              </a:rPr>
              <a:t>Biomedical Applications of Vibration and Acoustics in Therapy, Bioeffect and Modeling </a:t>
            </a:r>
          </a:p>
          <a:p>
            <a:r>
              <a:rPr lang="en-US" altLang="zh-CN" sz="2000" b="1">
                <a:latin typeface="Calibri" pitchFamily="34" charset="0"/>
              </a:rPr>
              <a:t>《</a:t>
            </a:r>
            <a:r>
              <a:rPr lang="zh-CN" altLang="en-US" sz="2000" b="1">
                <a:latin typeface="Calibri" pitchFamily="34" charset="0"/>
              </a:rPr>
              <a:t>应用于医疗、生物效应和建模的震动和声学</a:t>
            </a:r>
            <a:r>
              <a:rPr lang="en-US" altLang="zh-CN" sz="2000" b="1">
                <a:latin typeface="Calibri" pitchFamily="34" charset="0"/>
              </a:rPr>
              <a:t>》</a:t>
            </a:r>
          </a:p>
          <a:p>
            <a:endParaRPr lang="en-US" altLang="zh-CN" sz="2000">
              <a:latin typeface="Calibri" pitchFamily="34" charset="0"/>
            </a:endParaRPr>
          </a:p>
          <a:p>
            <a:r>
              <a:rPr lang="zh-CN" altLang="en-US" sz="2000">
                <a:latin typeface="Calibri" pitchFamily="34" charset="0"/>
              </a:rPr>
              <a:t>本书中的生物医疗研究课题将引导读者探索该领域的最新技术，适合临床医生、医师、讲师和学生阅读。 </a:t>
            </a:r>
            <a:r>
              <a:rPr lang="zh-CN" altLang="en-US" b="1"/>
              <a:t>	</a:t>
            </a:r>
          </a:p>
        </p:txBody>
      </p:sp>
      <p:pic>
        <p:nvPicPr>
          <p:cNvPr id="12295" name="图片 12" descr="ebook cover-1.jpg"/>
          <p:cNvPicPr>
            <a:picLocks noChangeAspect="1"/>
          </p:cNvPicPr>
          <p:nvPr/>
        </p:nvPicPr>
        <p:blipFill>
          <a:blip r:embed="rId5"/>
          <a:srcRect/>
          <a:stretch>
            <a:fillRect/>
          </a:stretch>
        </p:blipFill>
        <p:spPr bwMode="auto">
          <a:xfrm>
            <a:off x="6858000" y="3857625"/>
            <a:ext cx="1581150" cy="2286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txBox="1">
            <a:spLocks/>
          </p:cNvSpPr>
          <p:nvPr/>
        </p:nvSpPr>
        <p:spPr bwMode="auto">
          <a:xfrm>
            <a:off x="609600" y="1785936"/>
            <a:ext cx="6462730" cy="1428750"/>
          </a:xfrm>
          <a:prstGeom prst="rect">
            <a:avLst/>
          </a:prstGeom>
          <a:noFill/>
          <a:ln w="9525">
            <a:noFill/>
            <a:miter lim="800000"/>
            <a:headEnd/>
            <a:tailEnd/>
          </a:ln>
        </p:spPr>
        <p:txBody>
          <a:bodyPr/>
          <a:lstStyle/>
          <a:p>
            <a:pPr>
              <a:spcBef>
                <a:spcPts val="1200"/>
              </a:spcBef>
              <a:buFont typeface="Wingdings" pitchFamily="2" charset="2"/>
              <a:buChar char="Ø"/>
            </a:pPr>
            <a:r>
              <a:rPr lang="en-US" altLang="zh-CN" dirty="0" smtClean="0">
                <a:latin typeface="微软雅黑" pitchFamily="34" charset="-122"/>
                <a:ea typeface="微软雅黑" pitchFamily="34" charset="-122"/>
              </a:rPr>
              <a:t> 29 </a:t>
            </a:r>
            <a:r>
              <a:rPr lang="zh-CN" altLang="en-US" dirty="0">
                <a:latin typeface="微软雅黑" pitchFamily="34" charset="-122"/>
                <a:ea typeface="微软雅黑" pitchFamily="34" charset="-122"/>
              </a:rPr>
              <a:t>种期刊</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23 </a:t>
            </a:r>
            <a:r>
              <a:rPr lang="zh-CN" altLang="en-US" dirty="0">
                <a:latin typeface="微软雅黑" pitchFamily="34" charset="-122"/>
                <a:ea typeface="微软雅黑" pitchFamily="34" charset="-122"/>
              </a:rPr>
              <a:t>种已被</a:t>
            </a:r>
            <a:r>
              <a:rPr lang="en-US" altLang="zh-CN" dirty="0">
                <a:latin typeface="微软雅黑" pitchFamily="34" charset="-122"/>
                <a:ea typeface="微软雅黑" pitchFamily="34" charset="-122"/>
              </a:rPr>
              <a:t>JCR </a:t>
            </a:r>
            <a:r>
              <a:rPr lang="zh-CN" altLang="en-US" dirty="0" smtClean="0">
                <a:latin typeface="微软雅黑" pitchFamily="34" charset="-122"/>
                <a:ea typeface="微软雅黑" pitchFamily="34" charset="-122"/>
              </a:rPr>
              <a:t>收录</a:t>
            </a:r>
            <a:endParaRPr lang="en-US" altLang="zh-CN" dirty="0" smtClean="0">
              <a:latin typeface="微软雅黑" pitchFamily="34" charset="-122"/>
              <a:ea typeface="微软雅黑" pitchFamily="34" charset="-122"/>
            </a:endParaRPr>
          </a:p>
          <a:p>
            <a:pPr>
              <a:spcBef>
                <a:spcPts val="1200"/>
              </a:spcBef>
              <a:buFont typeface="Wingdings" pitchFamily="2" charset="2"/>
              <a:buChar char="Ø"/>
            </a:pPr>
            <a:r>
              <a:rPr lang="zh-CN" altLang="en-US" dirty="0" smtClean="0">
                <a:latin typeface="微软雅黑" pitchFamily="34" charset="-122"/>
                <a:ea typeface="微软雅黑" pitchFamily="34" charset="-122"/>
              </a:rPr>
              <a:t> 每篇期刊文章都经过同行评审</a:t>
            </a:r>
            <a:endParaRPr lang="en-US" altLang="zh-CN" dirty="0">
              <a:latin typeface="微软雅黑" pitchFamily="34" charset="-122"/>
              <a:ea typeface="微软雅黑" pitchFamily="34" charset="-122"/>
            </a:endParaRPr>
          </a:p>
          <a:p>
            <a:pPr>
              <a:spcBef>
                <a:spcPts val="1200"/>
              </a:spcBef>
              <a:buFont typeface="Wingdings" pitchFamily="2" charset="2"/>
              <a:buChar char="Ø"/>
            </a:pPr>
            <a:r>
              <a:rPr lang="en-US" altLang="zh-CN" dirty="0" smtClean="0">
                <a:latin typeface="微软雅黑" pitchFamily="34" charset="-122"/>
                <a:ea typeface="微软雅黑" pitchFamily="34" charset="-122"/>
              </a:rPr>
              <a:t> 2013</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2014</a:t>
            </a:r>
            <a:r>
              <a:rPr lang="zh-CN" altLang="en-US" dirty="0" smtClean="0">
                <a:latin typeface="微软雅黑" pitchFamily="34" charset="-122"/>
                <a:ea typeface="微软雅黑" pitchFamily="34" charset="-122"/>
              </a:rPr>
              <a:t>年</a:t>
            </a:r>
            <a:r>
              <a:rPr lang="en-US" altLang="zh-CN" dirty="0" smtClean="0">
                <a:latin typeface="微软雅黑" pitchFamily="34" charset="-122"/>
                <a:ea typeface="微软雅黑" pitchFamily="34" charset="-122"/>
              </a:rPr>
              <a:t>ASME</a:t>
            </a:r>
            <a:r>
              <a:rPr lang="zh-CN" altLang="en-US" dirty="0" smtClean="0">
                <a:latin typeface="微软雅黑" pitchFamily="34" charset="-122"/>
                <a:ea typeface="微软雅黑" pitchFamily="34" charset="-122"/>
              </a:rPr>
              <a:t>期刊影响因子平均涨幅为</a:t>
            </a:r>
            <a:r>
              <a:rPr lang="en-US" altLang="zh-CN" dirty="0" smtClean="0">
                <a:latin typeface="微软雅黑" pitchFamily="34" charset="-122"/>
                <a:ea typeface="微软雅黑" pitchFamily="34" charset="-122"/>
              </a:rPr>
              <a:t>6.6% </a:t>
            </a:r>
            <a:r>
              <a:rPr lang="zh-CN" altLang="en-US" dirty="0" smtClean="0">
                <a:latin typeface="微软雅黑" pitchFamily="34" charset="-122"/>
                <a:ea typeface="微软雅黑" pitchFamily="34" charset="-122"/>
              </a:rPr>
              <a:t>和</a:t>
            </a:r>
            <a:r>
              <a:rPr lang="en-US" altLang="zh-CN" dirty="0" smtClean="0">
                <a:latin typeface="微软雅黑" pitchFamily="34" charset="-122"/>
                <a:ea typeface="微软雅黑" pitchFamily="34" charset="-122"/>
              </a:rPr>
              <a:t>4.7%</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a:spcBef>
                <a:spcPts val="1200"/>
              </a:spcBef>
              <a:buFont typeface="Wingdings" pitchFamily="2" charset="2"/>
              <a:buChar char="Ø"/>
            </a:pPr>
            <a:r>
              <a:rPr lang="en-US" altLang="zh-CN" dirty="0" smtClean="0">
                <a:latin typeface="微软雅黑" pitchFamily="34" charset="-122"/>
                <a:ea typeface="微软雅黑" pitchFamily="34" charset="-122"/>
              </a:rPr>
              <a:t> 5</a:t>
            </a:r>
            <a:r>
              <a:rPr lang="zh-CN" altLang="en-US" dirty="0" smtClean="0">
                <a:latin typeface="微软雅黑" pitchFamily="34" charset="-122"/>
                <a:ea typeface="微软雅黑" pitchFamily="34" charset="-122"/>
              </a:rPr>
              <a:t>种期刊在</a:t>
            </a:r>
            <a:r>
              <a:rPr lang="en-US" altLang="zh-CN" dirty="0" smtClean="0">
                <a:latin typeface="微软雅黑" pitchFamily="34" charset="-122"/>
                <a:ea typeface="微软雅黑" pitchFamily="34" charset="-122"/>
              </a:rPr>
              <a:t>2015</a:t>
            </a:r>
            <a:r>
              <a:rPr lang="zh-CN" altLang="en-US" dirty="0" smtClean="0">
                <a:latin typeface="微软雅黑" pitchFamily="34" charset="-122"/>
                <a:ea typeface="微软雅黑" pitchFamily="34" charset="-122"/>
              </a:rPr>
              <a:t>年提高了出版频率，每年出版</a:t>
            </a:r>
            <a:r>
              <a:rPr lang="en-US" altLang="zh-CN" dirty="0" smtClean="0">
                <a:latin typeface="微软雅黑" pitchFamily="34" charset="-122"/>
                <a:ea typeface="微软雅黑" pitchFamily="34" charset="-122"/>
              </a:rPr>
              <a:t>170</a:t>
            </a:r>
            <a:r>
              <a:rPr lang="zh-CN" altLang="en-US" dirty="0" smtClean="0">
                <a:latin typeface="微软雅黑" pitchFamily="34" charset="-122"/>
                <a:ea typeface="微软雅黑" pitchFamily="34" charset="-122"/>
              </a:rPr>
              <a:t>期左右</a:t>
            </a:r>
            <a:endParaRPr lang="en-US" altLang="zh-CN" dirty="0" smtClean="0">
              <a:latin typeface="微软雅黑" pitchFamily="34" charset="-122"/>
              <a:ea typeface="微软雅黑" pitchFamily="34" charset="-122"/>
            </a:endParaRPr>
          </a:p>
          <a:p>
            <a:pPr>
              <a:spcBef>
                <a:spcPts val="1200"/>
              </a:spcBef>
              <a:buFont typeface="Wingdings" pitchFamily="2" charset="2"/>
              <a:buChar char="Ø"/>
            </a:pPr>
            <a:endParaRPr lang="zh-CN" altLang="en-US" sz="2000" dirty="0">
              <a:latin typeface="Calibri" pitchFamily="34" charset="0"/>
            </a:endParaRPr>
          </a:p>
        </p:txBody>
      </p:sp>
      <p:sp>
        <p:nvSpPr>
          <p:cNvPr id="13315" name="Title 1"/>
          <p:cNvSpPr txBox="1">
            <a:spLocks/>
          </p:cNvSpPr>
          <p:nvPr/>
        </p:nvSpPr>
        <p:spPr bwMode="auto">
          <a:xfrm>
            <a:off x="671513" y="785813"/>
            <a:ext cx="8472487" cy="965200"/>
          </a:xfrm>
          <a:prstGeom prst="rect">
            <a:avLst/>
          </a:prstGeom>
          <a:noFill/>
          <a:ln w="9525">
            <a:noFill/>
            <a:miter lim="800000"/>
            <a:headEnd/>
            <a:tailEnd/>
          </a:ln>
        </p:spPr>
        <p:txBody>
          <a:bodyPr anchor="ctr"/>
          <a:lstStyle/>
          <a:p>
            <a:r>
              <a:rPr lang="en-US" altLang="zh-CN" sz="4400" dirty="0">
                <a:latin typeface="Calibri" pitchFamily="34" charset="0"/>
              </a:rPr>
              <a:t>ASME </a:t>
            </a:r>
            <a:r>
              <a:rPr lang="zh-CN" altLang="en-US" sz="4400" dirty="0" smtClean="0">
                <a:latin typeface="Calibri" pitchFamily="34" charset="0"/>
              </a:rPr>
              <a:t>期刊</a:t>
            </a:r>
            <a:endParaRPr lang="en-US" altLang="zh-CN" u="sng" dirty="0">
              <a:solidFill>
                <a:srgbClr val="00B0F0"/>
              </a:solidFill>
              <a:latin typeface="Calibri" pitchFamily="34" charset="0"/>
            </a:endParaRPr>
          </a:p>
        </p:txBody>
      </p:sp>
      <p:sp>
        <p:nvSpPr>
          <p:cNvPr id="10" name="矩形 9"/>
          <p:cNvSpPr>
            <a:spLocks noChangeArrowheads="1"/>
          </p:cNvSpPr>
          <p:nvPr/>
        </p:nvSpPr>
        <p:spPr bwMode="auto">
          <a:xfrm>
            <a:off x="642938" y="3500438"/>
            <a:ext cx="7929562" cy="3170099"/>
          </a:xfrm>
          <a:prstGeom prst="rect">
            <a:avLst/>
          </a:prstGeom>
          <a:noFill/>
          <a:ln w="9525">
            <a:noFill/>
            <a:miter lim="800000"/>
            <a:headEnd/>
            <a:tailEnd/>
          </a:ln>
        </p:spPr>
        <p:txBody>
          <a:bodyPr wrap="square">
            <a:spAutoFit/>
          </a:bodyPr>
          <a:lstStyle/>
          <a:p>
            <a:r>
              <a:rPr lang="zh-CN" altLang="en-US" b="1" dirty="0" smtClean="0">
                <a:latin typeface="微软雅黑" pitchFamily="34" charset="-122"/>
                <a:ea typeface="微软雅黑" pitchFamily="34" charset="-122"/>
              </a:rPr>
              <a:t>涵盖</a:t>
            </a:r>
            <a:r>
              <a:rPr lang="zh-CN" altLang="en-US" b="1" dirty="0">
                <a:latin typeface="微软雅黑" pitchFamily="34" charset="-122"/>
                <a:ea typeface="微软雅黑" pitchFamily="34" charset="-122"/>
              </a:rPr>
              <a:t>学科</a:t>
            </a:r>
            <a:endParaRPr lang="en-US" altLang="zh-CN" b="1" dirty="0">
              <a:latin typeface="微软雅黑" pitchFamily="34" charset="-122"/>
              <a:ea typeface="微软雅黑" pitchFamily="34" charset="-122"/>
            </a:endParaRPr>
          </a:p>
          <a:p>
            <a:r>
              <a:rPr lang="zh-CN" altLang="en-US" dirty="0">
                <a:latin typeface="微软雅黑" pitchFamily="34" charset="-122"/>
                <a:ea typeface="微软雅黑" pitchFamily="34" charset="-122"/>
              </a:rPr>
              <a:t>☆ 基础工程</a:t>
            </a:r>
            <a:endParaRPr lang="en-US" altLang="zh-CN" dirty="0">
              <a:latin typeface="微软雅黑" pitchFamily="34" charset="-122"/>
              <a:ea typeface="微软雅黑" pitchFamily="34" charset="-122"/>
            </a:endParaRPr>
          </a:p>
          <a:p>
            <a:r>
              <a:rPr lang="zh-CN" altLang="en-US" dirty="0">
                <a:latin typeface="微软雅黑" pitchFamily="34" charset="-122"/>
                <a:ea typeface="微软雅黑" pitchFamily="34" charset="-122"/>
              </a:rPr>
              <a:t>能量转换、能源、环境、运输、一般工程学、材料和结构</a:t>
            </a:r>
            <a:endParaRPr lang="en-US" altLang="zh-CN" dirty="0">
              <a:latin typeface="微软雅黑" pitchFamily="34" charset="-122"/>
              <a:ea typeface="微软雅黑" pitchFamily="34" charset="-122"/>
            </a:endParaRPr>
          </a:p>
          <a:p>
            <a:r>
              <a:rPr lang="zh-CN" altLang="en-US" dirty="0">
                <a:latin typeface="微软雅黑" pitchFamily="34" charset="-122"/>
                <a:ea typeface="微软雅黑" pitchFamily="34" charset="-122"/>
              </a:rPr>
              <a:t>☆ 制造</a:t>
            </a:r>
            <a:endParaRPr lang="en-US" altLang="zh-CN" dirty="0">
              <a:latin typeface="微软雅黑" pitchFamily="34" charset="-122"/>
              <a:ea typeface="微软雅黑" pitchFamily="34" charset="-122"/>
            </a:endParaRPr>
          </a:p>
          <a:p>
            <a:r>
              <a:rPr lang="zh-CN" altLang="en-US" dirty="0">
                <a:latin typeface="微软雅黑" pitchFamily="34" charset="-122"/>
                <a:ea typeface="微软雅黑" pitchFamily="34" charset="-122"/>
              </a:rPr>
              <a:t>材料储运、设备工程和维护、加工产业、制造工程、纺织工程</a:t>
            </a:r>
            <a:endParaRPr lang="en-US" altLang="zh-CN" dirty="0">
              <a:latin typeface="微软雅黑" pitchFamily="34" charset="-122"/>
              <a:ea typeface="微软雅黑" pitchFamily="34" charset="-122"/>
            </a:endParaRPr>
          </a:p>
          <a:p>
            <a:r>
              <a:rPr lang="zh-CN" altLang="en-US" dirty="0">
                <a:latin typeface="微软雅黑" pitchFamily="34" charset="-122"/>
                <a:ea typeface="微软雅黑" pitchFamily="34" charset="-122"/>
              </a:rPr>
              <a:t>☆ 系统</a:t>
            </a:r>
            <a:r>
              <a:rPr lang="en-US" altLang="zh-CN" dirty="0">
                <a:latin typeface="微软雅黑" pitchFamily="34" charset="-122"/>
                <a:ea typeface="微软雅黑" pitchFamily="34" charset="-122"/>
              </a:rPr>
              <a:t>&amp;</a:t>
            </a:r>
            <a:r>
              <a:rPr lang="zh-CN" altLang="en-US" dirty="0">
                <a:latin typeface="微软雅黑" pitchFamily="34" charset="-122"/>
                <a:ea typeface="微软雅黑" pitchFamily="34" charset="-122"/>
              </a:rPr>
              <a:t>设计</a:t>
            </a:r>
            <a:endParaRPr lang="en-US" altLang="zh-CN" dirty="0">
              <a:latin typeface="微软雅黑" pitchFamily="34" charset="-122"/>
              <a:ea typeface="微软雅黑" pitchFamily="34" charset="-122"/>
            </a:endParaRPr>
          </a:p>
          <a:p>
            <a:r>
              <a:rPr lang="zh-CN" altLang="en-US" dirty="0">
                <a:latin typeface="微软雅黑" pitchFamily="34" charset="-122"/>
                <a:ea typeface="微软雅黑" pitchFamily="34" charset="-122"/>
              </a:rPr>
              <a:t>计算机在工程中的应用、信息存储和处理系统、设计工程、动力系统和控制、电气和电子封装、机电一体化、流体动力系统</a:t>
            </a:r>
            <a:endParaRPr lang="en-US" altLang="zh-CN" dirty="0">
              <a:latin typeface="微软雅黑" pitchFamily="34" charset="-122"/>
              <a:ea typeface="微软雅黑" pitchFamily="34" charset="-122"/>
            </a:endParaRPr>
          </a:p>
          <a:p>
            <a:endParaRPr lang="en-US" altLang="zh-CN" sz="2000" b="1" dirty="0">
              <a:latin typeface="微软雅黑" pitchFamily="34" charset="-122"/>
              <a:ea typeface="微软雅黑" pitchFamily="34" charset="-122"/>
            </a:endParaRPr>
          </a:p>
          <a:p>
            <a:r>
              <a:rPr lang="zh-CN" altLang="en-US" b="1" dirty="0" smtClean="0">
                <a:latin typeface="微软雅黑" pitchFamily="34" charset="-122"/>
                <a:ea typeface="微软雅黑" pitchFamily="34" charset="-122"/>
              </a:rPr>
              <a:t>特点</a:t>
            </a:r>
            <a:endParaRPr lang="en-US" altLang="zh-CN" b="1"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研究</a:t>
            </a:r>
            <a:r>
              <a:rPr lang="zh-CN" altLang="en-US" dirty="0">
                <a:latin typeface="微软雅黑" pitchFamily="34" charset="-122"/>
                <a:ea typeface="微软雅黑" pitchFamily="34" charset="-122"/>
              </a:rPr>
              <a:t>领域广泛、评审流程严格、期刊地位平均</a:t>
            </a:r>
          </a:p>
        </p:txBody>
      </p:sp>
      <p:sp>
        <p:nvSpPr>
          <p:cNvPr id="12" name="矩形 11"/>
          <p:cNvSpPr/>
          <p:nvPr/>
        </p:nvSpPr>
        <p:spPr>
          <a:xfrm>
            <a:off x="5429256" y="1000108"/>
            <a:ext cx="3286148" cy="78483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spcBef>
                <a:spcPts val="600"/>
              </a:spcBef>
              <a:defRPr/>
            </a:pPr>
            <a:r>
              <a:rPr lang="en-US" altLang="zh-CN" sz="2000" b="1" dirty="0">
                <a:ln/>
                <a:solidFill>
                  <a:schemeClr val="bg1"/>
                </a:solidFill>
              </a:rPr>
              <a:t>2000~now   ASME e-Journals</a:t>
            </a:r>
          </a:p>
          <a:p>
            <a:pPr algn="ctr">
              <a:spcBef>
                <a:spcPts val="600"/>
              </a:spcBef>
              <a:defRPr/>
            </a:pPr>
            <a:r>
              <a:rPr lang="en-US" altLang="zh-CN" sz="2000" b="1" dirty="0">
                <a:ln/>
                <a:solidFill>
                  <a:schemeClr val="bg1"/>
                </a:solidFill>
              </a:rPr>
              <a:t>1960~1999  ASME Archives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iGroup ppt 模板-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iGroup ppt 模板-2</Template>
  <TotalTime>110</TotalTime>
  <Words>2885</Words>
  <Application>Microsoft Office PowerPoint</Application>
  <PresentationFormat>全屏显示(4:3)</PresentationFormat>
  <Paragraphs>353</Paragraphs>
  <Slides>48</Slides>
  <Notes>41</Notes>
  <HiddenSlides>0</HiddenSlides>
  <MMClips>0</MMClips>
  <ScaleCrop>false</ScaleCrop>
  <HeadingPairs>
    <vt:vector size="4" baseType="variant">
      <vt:variant>
        <vt:lpstr>主题</vt:lpstr>
      </vt:variant>
      <vt:variant>
        <vt:i4>1</vt:i4>
      </vt:variant>
      <vt:variant>
        <vt:lpstr>幻灯片标题</vt:lpstr>
      </vt:variant>
      <vt:variant>
        <vt:i4>48</vt:i4>
      </vt:variant>
    </vt:vector>
  </HeadingPairs>
  <TitlesOfParts>
    <vt:vector size="49" baseType="lpstr">
      <vt:lpstr>iGroup ppt 模板-2</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dc:creator>
  <cp:lastModifiedBy>Bill</cp:lastModifiedBy>
  <cp:revision>5</cp:revision>
  <dcterms:created xsi:type="dcterms:W3CDTF">2014-11-27T08:56:34Z</dcterms:created>
  <dcterms:modified xsi:type="dcterms:W3CDTF">2015-10-21T13:18:06Z</dcterms:modified>
</cp:coreProperties>
</file>